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05" r:id="rId3"/>
    <p:sldId id="351" r:id="rId4"/>
    <p:sldId id="352" r:id="rId5"/>
    <p:sldId id="303" r:id="rId6"/>
    <p:sldId id="334" r:id="rId7"/>
    <p:sldId id="338" r:id="rId8"/>
    <p:sldId id="336" r:id="rId9"/>
    <p:sldId id="339" r:id="rId10"/>
    <p:sldId id="344" r:id="rId11"/>
    <p:sldId id="346" r:id="rId12"/>
    <p:sldId id="347" r:id="rId13"/>
    <p:sldId id="348" r:id="rId14"/>
    <p:sldId id="350" r:id="rId15"/>
    <p:sldId id="311" r:id="rId16"/>
    <p:sldId id="315" r:id="rId17"/>
    <p:sldId id="364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6" r:id="rId30"/>
    <p:sldId id="317" r:id="rId31"/>
    <p:sldId id="345" r:id="rId32"/>
    <p:sldId id="343" r:id="rId33"/>
    <p:sldId id="341" r:id="rId34"/>
    <p:sldId id="365" r:id="rId3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3" autoAdjust="0"/>
    <p:restoredTop sz="75327" autoAdjust="0"/>
  </p:normalViewPr>
  <p:slideViewPr>
    <p:cSldViewPr>
      <p:cViewPr varScale="1">
        <p:scale>
          <a:sx n="54" d="100"/>
          <a:sy n="54" d="100"/>
        </p:scale>
        <p:origin x="-11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_Enero2013\10-INEI\ENDES\20081031_excel2012\Anexo%20I%20-%20Prog%20Articulado%20Nutricional%202012%20preliminar_editad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_Enero2013\10-INEI\ENDES\20081031_excel2012\Anexo%20I%20-%20Prog%20Articulado%20Nutricional%202012%20preliminar_editad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_Enero2013\10-INEI\ENDES\20081031_excel2012\Anexo%20I%20-%20Prog%20Articulado%20Nutricional%202012%20preliminar_editad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_Enero2013\10-INEI\ENDES\20081031_excel2012\Anexo%20I%20-%20Prog%20Articulado%20Nutricional%202012%20preliminar_editad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'Cuadro 1'!$T$2</c:f>
              <c:strCache>
                <c:ptCount val="1"/>
                <c:pt idx="0">
                  <c:v>Número de PP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'Cuadro 1'!$S$3:$S$7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'Cuadro 1'!$T$3:$T$7</c:f>
              <c:numCache>
                <c:formatCode>General</c:formatCode>
                <c:ptCount val="5"/>
                <c:pt idx="0">
                  <c:v>18</c:v>
                </c:pt>
                <c:pt idx="1">
                  <c:v>59</c:v>
                </c:pt>
                <c:pt idx="2">
                  <c:v>67</c:v>
                </c:pt>
                <c:pt idx="3">
                  <c:v>73</c:v>
                </c:pt>
                <c:pt idx="4">
                  <c:v>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5963264"/>
        <c:axId val="165961728"/>
      </c:barChart>
      <c:lineChart>
        <c:grouping val="stacked"/>
        <c:varyColors val="0"/>
        <c:ser>
          <c:idx val="2"/>
          <c:order val="2"/>
          <c:tx>
            <c:strRef>
              <c:f>'Cuadro 1'!$V$2</c:f>
              <c:strCache>
                <c:ptCount val="1"/>
                <c:pt idx="0">
                  <c:v>Monto PP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9.7024477103591026E-3"/>
                  <c:y val="2.6781440251028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155682677340924E-2"/>
                  <c:y val="3.44332803227509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3013194540760209"/>
                  <c:y val="-1.9129600179306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2277224050665676"/>
                  <c:y val="-1.91296001793061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276787104406204"/>
                  <c:y val="-1.1477760107583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'Cuadro 1'!$S$3:$S$7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'Cuadro 1'!$V$3:$V$7</c:f>
              <c:numCache>
                <c:formatCode>#,##0</c:formatCode>
                <c:ptCount val="5"/>
                <c:pt idx="0">
                  <c:v>10466.493235</c:v>
                </c:pt>
                <c:pt idx="1">
                  <c:v>32198.252767000002</c:v>
                </c:pt>
                <c:pt idx="2">
                  <c:v>40889.250916999998</c:v>
                </c:pt>
                <c:pt idx="3">
                  <c:v>47514.86462</c:v>
                </c:pt>
                <c:pt idx="4">
                  <c:v>59386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3687424"/>
        <c:axId val="163706752"/>
      </c:lineChart>
      <c:lineChart>
        <c:grouping val="stacked"/>
        <c:varyColors val="0"/>
        <c:ser>
          <c:idx val="1"/>
          <c:order val="1"/>
          <c:tx>
            <c:strRef>
              <c:f>'Cuadro 1'!$U$2</c:f>
              <c:strCache>
                <c:ptCount val="1"/>
                <c:pt idx="0">
                  <c:v>% del Presupuesto Total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8463652909362825E-2"/>
                  <c:y val="1.8843409310481847E-3"/>
                </c:manualLayout>
              </c:layout>
              <c:tx>
                <c:rich>
                  <a:bodyPr/>
                  <a:lstStyle/>
                  <a:p>
                    <a:fld id="{724E01FC-2655-43AB-BB22-C49F175823C0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9.0916887876344596E-2"/>
                  <c:y val="-1.7245259248257996E-2"/>
                </c:manualLayout>
              </c:layout>
              <c:tx>
                <c:rich>
                  <a:bodyPr/>
                  <a:lstStyle/>
                  <a:p>
                    <a:fld id="{DDFAD8E6-14B3-4051-8F00-A2FDA70785D8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211898073688988E-2"/>
                  <c:y val="2.4839861146215447E-2"/>
                </c:manualLayout>
              </c:layout>
              <c:tx>
                <c:rich>
                  <a:bodyPr/>
                  <a:lstStyle/>
                  <a:p>
                    <a:fld id="{3E7E87EC-14D7-430D-A6D0-0FB25FAD7C88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1.211898073688988E-2"/>
                  <c:y val="2.4839861146215447E-2"/>
                </c:manualLayout>
              </c:layout>
              <c:tx>
                <c:rich>
                  <a:bodyPr/>
                  <a:lstStyle/>
                  <a:p>
                    <a:fld id="{64F1E813-E82B-459B-9340-3586F2887304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1.4572215703871745E-2"/>
                  <c:y val="3.2491701217937964E-2"/>
                </c:manualLayout>
              </c:layout>
              <c:tx>
                <c:rich>
                  <a:bodyPr/>
                  <a:lstStyle/>
                  <a:p>
                    <a:fld id="{A46B951F-D074-457B-A5E4-5272C2148606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'Cuadro 1'!$S$3:$S$7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'Cuadro 1'!$U$3:$U$7</c:f>
              <c:numCache>
                <c:formatCode>0</c:formatCode>
                <c:ptCount val="5"/>
                <c:pt idx="0">
                  <c:v>15.8</c:v>
                </c:pt>
                <c:pt idx="1">
                  <c:v>44.5</c:v>
                </c:pt>
                <c:pt idx="2">
                  <c:v>48.1</c:v>
                </c:pt>
                <c:pt idx="3">
                  <c:v>51</c:v>
                </c:pt>
                <c:pt idx="4">
                  <c:v>58.137527362396298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5963264"/>
        <c:axId val="165961728"/>
      </c:lineChart>
      <c:catAx>
        <c:axId val="16368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3706752"/>
        <c:crosses val="autoZero"/>
        <c:auto val="1"/>
        <c:lblAlgn val="ctr"/>
        <c:lblOffset val="100"/>
        <c:noMultiLvlLbl val="0"/>
      </c:catAx>
      <c:valAx>
        <c:axId val="16370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/>
                  <a:t>Millones de NS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3687424"/>
        <c:crosses val="autoZero"/>
        <c:crossBetween val="between"/>
      </c:valAx>
      <c:valAx>
        <c:axId val="16596172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5963264"/>
        <c:crosses val="max"/>
        <c:crossBetween val="between"/>
      </c:valAx>
      <c:catAx>
        <c:axId val="165963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59617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s-ES" dirty="0" smtClean="0"/>
              <a:t>Población total</a:t>
            </a:r>
            <a:endParaRPr lang="es-ES" dirty="0"/>
          </a:p>
        </c:rich>
      </c:tx>
      <c:layout>
        <c:manualLayout>
          <c:xMode val="edge"/>
          <c:yMode val="edge"/>
          <c:x val="0.17663793615158563"/>
          <c:y val="3.4700273485906173E-2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0507828582552093E-2"/>
          <c:y val="0.1374816860626597"/>
          <c:w val="0.87213124575278755"/>
          <c:h val="0.67853522135160005"/>
        </c:manualLayout>
      </c:layout>
      <c:stockChart>
        <c:ser>
          <c:idx val="0"/>
          <c:order val="0"/>
          <c:spPr>
            <a:ln w="28575"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diamond"/>
            <c:size val="5"/>
            <c:spPr>
              <a:solidFill>
                <a:schemeClr val="tx1"/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8.9510481624537706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475524081226910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6.7132861218404177E-3"/>
                  <c:y val="3.8759242172410528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6.7132861218404177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6.7132861218404177E-3"/>
                  <c:y val="3.8759242172410528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8.9510481624537706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DesnutCronicaOMS_G!$A$3:$A$16</c:f>
              <c:strCache>
                <c:ptCount val="5"/>
                <c:pt idx="0">
                  <c:v>2007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2012*</c:v>
                </c:pt>
              </c:strCache>
            </c:strRef>
          </c:cat>
          <c:val>
            <c:numRef>
              <c:f>DesnutCronicaOMS_G!$B$3:$B$16</c:f>
              <c:numCache>
                <c:formatCode>0.0</c:formatCode>
                <c:ptCount val="5"/>
                <c:pt idx="0">
                  <c:v>28.486296719482688</c:v>
                </c:pt>
                <c:pt idx="1">
                  <c:v>23.824881050328745</c:v>
                </c:pt>
                <c:pt idx="2">
                  <c:v>23.214673161105008</c:v>
                </c:pt>
                <c:pt idx="3">
                  <c:v>19.5</c:v>
                </c:pt>
                <c:pt idx="4" formatCode="General">
                  <c:v>18.100000000000001</c:v>
                </c:pt>
              </c:numCache>
            </c:numRef>
          </c: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dash"/>
            <c:size val="5"/>
            <c:spPr>
              <a:solidFill>
                <a:schemeClr val="tx1"/>
              </a:solidFill>
              <a:ln>
                <a:noFill/>
              </a:ln>
            </c:spPr>
          </c:marker>
          <c:cat>
            <c:strRef>
              <c:f>DesnutCronicaOMS_G!$A$3:$A$16</c:f>
              <c:strCache>
                <c:ptCount val="5"/>
                <c:pt idx="0">
                  <c:v>2007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2012*</c:v>
                </c:pt>
              </c:strCache>
            </c:strRef>
          </c:cat>
          <c:val>
            <c:numRef>
              <c:f>DesnutCronicaOMS_G!$C$3:$C$16</c:f>
              <c:numCache>
                <c:formatCode>0.0</c:formatCode>
                <c:ptCount val="5"/>
                <c:pt idx="0">
                  <c:v>25.619989924198794</c:v>
                </c:pt>
                <c:pt idx="1">
                  <c:v>22.436305007987009</c:v>
                </c:pt>
                <c:pt idx="2">
                  <c:v>21.899361964150991</c:v>
                </c:pt>
                <c:pt idx="3">
                  <c:v>18.206399999999984</c:v>
                </c:pt>
                <c:pt idx="4" formatCode="General">
                  <c:v>17</c:v>
                </c:pt>
              </c:numCache>
            </c:numRef>
          </c: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dash"/>
            <c:size val="5"/>
            <c:spPr>
              <a:solidFill>
                <a:sysClr val="windowText" lastClr="000000"/>
              </a:solidFill>
              <a:ln>
                <a:noFill/>
              </a:ln>
            </c:spPr>
          </c:marker>
          <c:cat>
            <c:strRef>
              <c:f>DesnutCronicaOMS_G!$A$3:$A$16</c:f>
              <c:strCache>
                <c:ptCount val="5"/>
                <c:pt idx="0">
                  <c:v>2007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2012*</c:v>
                </c:pt>
              </c:strCache>
            </c:strRef>
          </c:cat>
          <c:val>
            <c:numRef>
              <c:f>DesnutCronicaOMS_G!$D$3:$D$16</c:f>
              <c:numCache>
                <c:formatCode>0.0</c:formatCode>
                <c:ptCount val="5"/>
                <c:pt idx="0">
                  <c:v>31.352603514766592</c:v>
                </c:pt>
                <c:pt idx="1">
                  <c:v>25.213457092670488</c:v>
                </c:pt>
                <c:pt idx="2">
                  <c:v>24.529984358059043</c:v>
                </c:pt>
                <c:pt idx="3">
                  <c:v>20.793599999999984</c:v>
                </c:pt>
                <c:pt idx="4" formatCode="General">
                  <c:v>19.3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>
              <a:solidFill>
                <a:srgbClr val="000000"/>
              </a:solidFill>
              <a:prstDash val="solid"/>
            </a:ln>
          </c:spPr>
        </c:hiLowLines>
        <c:axId val="174670208"/>
        <c:axId val="174671744"/>
      </c:stockChart>
      <c:catAx>
        <c:axId val="17467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4671744"/>
        <c:crosses val="autoZero"/>
        <c:auto val="1"/>
        <c:lblAlgn val="ctr"/>
        <c:lblOffset val="100"/>
        <c:tickMarkSkip val="1"/>
        <c:noMultiLvlLbl val="0"/>
      </c:catAx>
      <c:valAx>
        <c:axId val="174671744"/>
        <c:scaling>
          <c:orientation val="minMax"/>
          <c:max val="55"/>
          <c:min val="15"/>
        </c:scaling>
        <c:delete val="0"/>
        <c:axPos val="l"/>
        <c:numFmt formatCode="0" sourceLinked="0"/>
        <c:majorTickMark val="out"/>
        <c:minorTickMark val="none"/>
        <c:tickLblPos val="nextTo"/>
        <c:crossAx val="174670208"/>
        <c:crosses val="autoZero"/>
        <c:crossBetween val="between"/>
        <c:majorUnit val="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s-ES"/>
              <a:t> Amazonas</a:t>
            </a:r>
          </a:p>
        </c:rich>
      </c:tx>
      <c:layout>
        <c:manualLayout>
          <c:xMode val="edge"/>
          <c:yMode val="edge"/>
          <c:x val="0.16814768067323521"/>
          <c:y val="5.6148116974202265E-2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9700525941678905E-2"/>
          <c:y val="0.13097538133584341"/>
          <c:w val="0.87213124575278755"/>
          <c:h val="0.73862521950251736"/>
        </c:manualLayout>
      </c:layout>
      <c:stockChart>
        <c:ser>
          <c:idx val="0"/>
          <c:order val="0"/>
          <c:spPr>
            <a:ln w="28575"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diamond"/>
            <c:size val="5"/>
            <c:spPr>
              <a:solidFill>
                <a:schemeClr val="tx1"/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8.9510481624537688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475524081226910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6.7132861218404134E-3"/>
                  <c:y val="3.8759242172410522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6.713286121840413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6.7132861218404134E-3"/>
                  <c:y val="3.8759242172410522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8.9510481624537688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DesnutCronicaOMS_G!$R$33:$R$37</c:f>
              <c:strCache>
                <c:ptCount val="5"/>
                <c:pt idx="0">
                  <c:v>2007</c:v>
                </c:pt>
                <c:pt idx="1">
                  <c:v>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</c:strCache>
            </c:strRef>
          </c:cat>
          <c:val>
            <c:numRef>
              <c:f>DesnutCronicaOMS_G!$S$33:$S$37</c:f>
              <c:numCache>
                <c:formatCode>#,##0.0</c:formatCode>
                <c:ptCount val="5"/>
                <c:pt idx="0">
                  <c:v>37.394633791569134</c:v>
                </c:pt>
                <c:pt idx="1">
                  <c:v>26.829510064836114</c:v>
                </c:pt>
                <c:pt idx="2">
                  <c:v>25.20768484175623</c:v>
                </c:pt>
                <c:pt idx="3">
                  <c:v>27.52677981777607</c:v>
                </c:pt>
                <c:pt idx="4">
                  <c:v>29.189999999999987</c:v>
                </c:pt>
              </c:numCache>
            </c:numRef>
          </c: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dash"/>
            <c:size val="5"/>
            <c:spPr>
              <a:solidFill>
                <a:schemeClr val="tx1"/>
              </a:solidFill>
              <a:ln>
                <a:noFill/>
              </a:ln>
            </c:spPr>
          </c:marker>
          <c:cat>
            <c:strRef>
              <c:f>DesnutCronicaOMS_G!$R$33:$R$37</c:f>
              <c:strCache>
                <c:ptCount val="5"/>
                <c:pt idx="0">
                  <c:v>2007</c:v>
                </c:pt>
                <c:pt idx="1">
                  <c:v>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</c:strCache>
            </c:strRef>
          </c:cat>
          <c:val>
            <c:numRef>
              <c:f>DesnutCronicaOMS_G!$T$33:$T$37</c:f>
              <c:numCache>
                <c:formatCode>#,##0.0</c:formatCode>
                <c:ptCount val="5"/>
                <c:pt idx="0">
                  <c:v>30.447072981550789</c:v>
                </c:pt>
                <c:pt idx="1">
                  <c:v>21.355684256147438</c:v>
                </c:pt>
                <c:pt idx="2">
                  <c:v>21.091048423272291</c:v>
                </c:pt>
                <c:pt idx="3">
                  <c:v>23.510339184890388</c:v>
                </c:pt>
                <c:pt idx="4">
                  <c:v>25.2</c:v>
                </c:pt>
              </c:numCache>
            </c:numRef>
          </c: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dash"/>
            <c:size val="5"/>
            <c:spPr>
              <a:solidFill>
                <a:sysClr val="windowText" lastClr="000000"/>
              </a:solidFill>
              <a:ln>
                <a:noFill/>
              </a:ln>
            </c:spPr>
          </c:marker>
          <c:cat>
            <c:strRef>
              <c:f>DesnutCronicaOMS_G!$R$33:$R$37</c:f>
              <c:strCache>
                <c:ptCount val="5"/>
                <c:pt idx="0">
                  <c:v>2007</c:v>
                </c:pt>
                <c:pt idx="1">
                  <c:v>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</c:strCache>
            </c:strRef>
          </c:cat>
          <c:val>
            <c:numRef>
              <c:f>DesnutCronicaOMS_G!$U$33:$U$37</c:f>
              <c:numCache>
                <c:formatCode>#,##0.0</c:formatCode>
                <c:ptCount val="5"/>
                <c:pt idx="0">
                  <c:v>44.342194601587444</c:v>
                </c:pt>
                <c:pt idx="1">
                  <c:v>32.303335873524816</c:v>
                </c:pt>
                <c:pt idx="2">
                  <c:v>29.32432126024019</c:v>
                </c:pt>
                <c:pt idx="3">
                  <c:v>31.543220450661757</c:v>
                </c:pt>
                <c:pt idx="4">
                  <c:v>33.190000000000012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>
              <a:solidFill>
                <a:srgbClr val="000000"/>
              </a:solidFill>
              <a:prstDash val="solid"/>
            </a:ln>
          </c:spPr>
        </c:hiLowLines>
        <c:axId val="174710784"/>
        <c:axId val="174712320"/>
      </c:stockChart>
      <c:catAx>
        <c:axId val="17471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4712320"/>
        <c:crosses val="autoZero"/>
        <c:auto val="1"/>
        <c:lblAlgn val="ctr"/>
        <c:lblOffset val="100"/>
        <c:tickMarkSkip val="1"/>
        <c:noMultiLvlLbl val="0"/>
      </c:catAx>
      <c:valAx>
        <c:axId val="174712320"/>
        <c:scaling>
          <c:orientation val="minMax"/>
          <c:max val="55"/>
          <c:min val="15"/>
        </c:scaling>
        <c:delete val="0"/>
        <c:axPos val="l"/>
        <c:numFmt formatCode="0" sourceLinked="0"/>
        <c:majorTickMark val="out"/>
        <c:minorTickMark val="none"/>
        <c:tickLblPos val="nextTo"/>
        <c:crossAx val="174710784"/>
        <c:crosses val="autoZero"/>
        <c:crossBetween val="between"/>
        <c:majorUnit val="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s-ES"/>
              <a:t> Cajamarca</a:t>
            </a:r>
          </a:p>
        </c:rich>
      </c:tx>
      <c:layout>
        <c:manualLayout>
          <c:xMode val="edge"/>
          <c:yMode val="edge"/>
          <c:x val="0.21357192074437592"/>
          <c:y val="5.6147989425504606E-2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9700525941678905E-2"/>
          <c:y val="0.13097538133584341"/>
          <c:w val="0.87213124575278755"/>
          <c:h val="0.73862521950251736"/>
        </c:manualLayout>
      </c:layout>
      <c:stockChart>
        <c:ser>
          <c:idx val="0"/>
          <c:order val="0"/>
          <c:spPr>
            <a:ln w="28575"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diamond"/>
            <c:size val="5"/>
            <c:spPr>
              <a:solidFill>
                <a:schemeClr val="tx1"/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8.9510481624537688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475524081226910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6.7132861218404134E-3"/>
                  <c:y val="3.8759242172410522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6.713286121840413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6.7132861218404134E-3"/>
                  <c:y val="3.8759242172410522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8.9510481624537688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DesnutCronicaOMS_G!$A$33:$A$37</c:f>
              <c:strCache>
                <c:ptCount val="5"/>
                <c:pt idx="0">
                  <c:v>2007</c:v>
                </c:pt>
                <c:pt idx="1">
                  <c:v>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</c:strCache>
            </c:strRef>
          </c:cat>
          <c:val>
            <c:numRef>
              <c:f>DesnutCronicaOMS_G!$B$33:$B$37</c:f>
              <c:numCache>
                <c:formatCode>0.0</c:formatCode>
                <c:ptCount val="5"/>
                <c:pt idx="0">
                  <c:v>46.595661360526933</c:v>
                </c:pt>
                <c:pt idx="1">
                  <c:v>39.758757590250305</c:v>
                </c:pt>
                <c:pt idx="2">
                  <c:v>40.526668187440947</c:v>
                </c:pt>
                <c:pt idx="3">
                  <c:v>37.628080764370182</c:v>
                </c:pt>
                <c:pt idx="4" formatCode="#,##0.0">
                  <c:v>34.17</c:v>
                </c:pt>
              </c:numCache>
            </c:numRef>
          </c: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dash"/>
            <c:size val="5"/>
            <c:spPr>
              <a:solidFill>
                <a:schemeClr val="tx1"/>
              </a:solidFill>
              <a:ln>
                <a:noFill/>
              </a:ln>
            </c:spPr>
          </c:marker>
          <c:cat>
            <c:strRef>
              <c:f>DesnutCronicaOMS_G!$A$33:$A$37</c:f>
              <c:strCache>
                <c:ptCount val="5"/>
                <c:pt idx="0">
                  <c:v>2007</c:v>
                </c:pt>
                <c:pt idx="1">
                  <c:v>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</c:strCache>
            </c:strRef>
          </c:cat>
          <c:val>
            <c:numRef>
              <c:f>DesnutCronicaOMS_G!$C$33:$C$37</c:f>
              <c:numCache>
                <c:formatCode>0.0</c:formatCode>
                <c:ptCount val="5"/>
                <c:pt idx="0">
                  <c:v>39.633924698202165</c:v>
                </c:pt>
                <c:pt idx="1">
                  <c:v>33.196159585305388</c:v>
                </c:pt>
                <c:pt idx="2">
                  <c:v>35.875833491696689</c:v>
                </c:pt>
                <c:pt idx="3">
                  <c:v>32.241070974427863</c:v>
                </c:pt>
                <c:pt idx="4" formatCode="#,##0.0">
                  <c:v>28.88</c:v>
                </c:pt>
              </c:numCache>
            </c:numRef>
          </c: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dash"/>
            <c:size val="5"/>
            <c:spPr>
              <a:solidFill>
                <a:sysClr val="windowText" lastClr="000000"/>
              </a:solidFill>
              <a:ln>
                <a:noFill/>
              </a:ln>
            </c:spPr>
          </c:marker>
          <c:cat>
            <c:strRef>
              <c:f>DesnutCronicaOMS_G!$A$33:$A$37</c:f>
              <c:strCache>
                <c:ptCount val="5"/>
                <c:pt idx="0">
                  <c:v>2007</c:v>
                </c:pt>
                <c:pt idx="1">
                  <c:v>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</c:strCache>
            </c:strRef>
          </c:cat>
          <c:val>
            <c:numRef>
              <c:f>DesnutCronicaOMS_G!$D$33:$D$37</c:f>
              <c:numCache>
                <c:formatCode>0.0</c:formatCode>
                <c:ptCount val="5"/>
                <c:pt idx="0">
                  <c:v>53.557398022851686</c:v>
                </c:pt>
                <c:pt idx="1">
                  <c:v>46.321355595195222</c:v>
                </c:pt>
                <c:pt idx="2">
                  <c:v>45.177502883185191</c:v>
                </c:pt>
                <c:pt idx="3">
                  <c:v>43.015090554312472</c:v>
                </c:pt>
                <c:pt idx="4" formatCode="#,##0.0">
                  <c:v>39.449999999999996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>
              <a:solidFill>
                <a:srgbClr val="000000"/>
              </a:solidFill>
              <a:prstDash val="solid"/>
            </a:ln>
          </c:spPr>
        </c:hiLowLines>
        <c:axId val="174747008"/>
        <c:axId val="174765184"/>
      </c:stockChart>
      <c:catAx>
        <c:axId val="17474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4765184"/>
        <c:crosses val="autoZero"/>
        <c:auto val="1"/>
        <c:lblAlgn val="ctr"/>
        <c:lblOffset val="100"/>
        <c:tickMarkSkip val="1"/>
        <c:noMultiLvlLbl val="0"/>
      </c:catAx>
      <c:valAx>
        <c:axId val="174765184"/>
        <c:scaling>
          <c:orientation val="minMax"/>
          <c:max val="55"/>
          <c:min val="15"/>
        </c:scaling>
        <c:delete val="0"/>
        <c:axPos val="l"/>
        <c:numFmt formatCode="0" sourceLinked="0"/>
        <c:majorTickMark val="out"/>
        <c:minorTickMark val="none"/>
        <c:tickLblPos val="nextTo"/>
        <c:crossAx val="174747008"/>
        <c:crosses val="autoZero"/>
        <c:crossBetween val="between"/>
        <c:majorUnit val="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s-ES"/>
              <a:t>Huánuco</a:t>
            </a:r>
          </a:p>
        </c:rich>
      </c:tx>
      <c:layout>
        <c:manualLayout>
          <c:xMode val="edge"/>
          <c:yMode val="edge"/>
          <c:x val="0.227976759315342"/>
          <c:y val="4.1157355620720405E-2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9700525941678905E-2"/>
          <c:y val="0.13097538133584341"/>
          <c:w val="0.87213124575278755"/>
          <c:h val="0.73862521950251736"/>
        </c:manualLayout>
      </c:layout>
      <c:stockChart>
        <c:ser>
          <c:idx val="0"/>
          <c:order val="0"/>
          <c:spPr>
            <a:ln w="28575"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diamond"/>
            <c:size val="5"/>
            <c:spPr>
              <a:solidFill>
                <a:schemeClr val="tx1"/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8.9510481624537688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475524081226910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6.7132861218404134E-3"/>
                  <c:y val="3.8759242172410522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6.713286121840413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6.7132861218404134E-3"/>
                  <c:y val="3.8759242172410522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8.9510481624537688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DesnutCronicaOMS_G!$I$33:$I$37</c:f>
              <c:strCache>
                <c:ptCount val="5"/>
                <c:pt idx="0">
                  <c:v>2007</c:v>
                </c:pt>
                <c:pt idx="1">
                  <c:v>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</c:strCache>
            </c:strRef>
          </c:cat>
          <c:val>
            <c:numRef>
              <c:f>DesnutCronicaOMS_G!$J$33:$J$37</c:f>
              <c:numCache>
                <c:formatCode>#,##0.0</c:formatCode>
                <c:ptCount val="5"/>
                <c:pt idx="0">
                  <c:v>49.416324876981491</c:v>
                </c:pt>
                <c:pt idx="1">
                  <c:v>39.208483627353871</c:v>
                </c:pt>
                <c:pt idx="2">
                  <c:v>37.417542131690048</c:v>
                </c:pt>
                <c:pt idx="3">
                  <c:v>34.334027272889216</c:v>
                </c:pt>
                <c:pt idx="4">
                  <c:v>30.85</c:v>
                </c:pt>
              </c:numCache>
            </c:numRef>
          </c: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dash"/>
            <c:size val="5"/>
            <c:spPr>
              <a:solidFill>
                <a:schemeClr val="tx1"/>
              </a:solidFill>
              <a:ln>
                <a:noFill/>
              </a:ln>
            </c:spPr>
          </c:marker>
          <c:cat>
            <c:strRef>
              <c:f>DesnutCronicaOMS_G!$I$33:$I$37</c:f>
              <c:strCache>
                <c:ptCount val="5"/>
                <c:pt idx="0">
                  <c:v>2007</c:v>
                </c:pt>
                <c:pt idx="1">
                  <c:v>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</c:strCache>
            </c:strRef>
          </c:cat>
          <c:val>
            <c:numRef>
              <c:f>DesnutCronicaOMS_G!$K$33:$K$37</c:f>
              <c:numCache>
                <c:formatCode>#,##0.0</c:formatCode>
                <c:ptCount val="5"/>
                <c:pt idx="0">
                  <c:v>41.548422871279719</c:v>
                </c:pt>
                <c:pt idx="1">
                  <c:v>32.316267584230978</c:v>
                </c:pt>
                <c:pt idx="2">
                  <c:v>31.979309176497072</c:v>
                </c:pt>
                <c:pt idx="3">
                  <c:v>29.885159635150526</c:v>
                </c:pt>
                <c:pt idx="4">
                  <c:v>26.700000000000003</c:v>
                </c:pt>
              </c:numCache>
            </c:numRef>
          </c: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dash"/>
            <c:size val="5"/>
            <c:spPr>
              <a:solidFill>
                <a:sysClr val="windowText" lastClr="000000"/>
              </a:solidFill>
              <a:ln>
                <a:noFill/>
              </a:ln>
            </c:spPr>
          </c:marker>
          <c:cat>
            <c:strRef>
              <c:f>DesnutCronicaOMS_G!$I$33:$I$37</c:f>
              <c:strCache>
                <c:ptCount val="5"/>
                <c:pt idx="0">
                  <c:v>2007</c:v>
                </c:pt>
                <c:pt idx="1">
                  <c:v>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</c:strCache>
            </c:strRef>
          </c:cat>
          <c:val>
            <c:numRef>
              <c:f>DesnutCronicaOMS_G!$L$33:$L$37</c:f>
              <c:numCache>
                <c:formatCode>#,##0.0</c:formatCode>
                <c:ptCount val="5"/>
                <c:pt idx="0">
                  <c:v>57.284226882683235</c:v>
                </c:pt>
                <c:pt idx="1">
                  <c:v>46.100699670476715</c:v>
                </c:pt>
                <c:pt idx="2">
                  <c:v>42.855775086883085</c:v>
                </c:pt>
                <c:pt idx="3">
                  <c:v>38.782894910627952</c:v>
                </c:pt>
                <c:pt idx="4">
                  <c:v>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>
              <a:solidFill>
                <a:srgbClr val="000000"/>
              </a:solidFill>
              <a:prstDash val="solid"/>
            </a:ln>
          </c:spPr>
        </c:hiLowLines>
        <c:axId val="174795776"/>
        <c:axId val="174818048"/>
      </c:stockChart>
      <c:catAx>
        <c:axId val="174795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4818048"/>
        <c:crosses val="autoZero"/>
        <c:auto val="1"/>
        <c:lblAlgn val="ctr"/>
        <c:lblOffset val="100"/>
        <c:tickMarkSkip val="1"/>
        <c:noMultiLvlLbl val="0"/>
      </c:catAx>
      <c:valAx>
        <c:axId val="174818048"/>
        <c:scaling>
          <c:orientation val="minMax"/>
          <c:max val="55"/>
          <c:min val="15"/>
        </c:scaling>
        <c:delete val="0"/>
        <c:axPos val="l"/>
        <c:numFmt formatCode="0" sourceLinked="0"/>
        <c:majorTickMark val="out"/>
        <c:minorTickMark val="none"/>
        <c:tickLblPos val="nextTo"/>
        <c:crossAx val="174795776"/>
        <c:crosses val="autoZero"/>
        <c:crossBetween val="between"/>
        <c:majorUnit val="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s-P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527C2E-1777-40BE-9E09-B6BED71764A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F10F914-2267-4DBC-8DA0-3D8B3505F43C}">
      <dgm:prSet phldrT="[Texto]" custT="1"/>
      <dgm:spPr>
        <a:solidFill>
          <a:schemeClr val="tx2"/>
        </a:solidFill>
      </dgm:spPr>
      <dgm:t>
        <a:bodyPr anchor="b"/>
        <a:lstStyle/>
        <a:p>
          <a:pPr algn="ctr"/>
          <a:r>
            <a:rPr lang="es-PE" sz="1400" b="1" dirty="0" smtClean="0">
              <a:solidFill>
                <a:schemeClr val="bg1"/>
              </a:solidFill>
            </a:rPr>
            <a:t>Planes Nacionales</a:t>
          </a:r>
          <a:endParaRPr lang="es-ES" sz="1400" b="1" dirty="0">
            <a:solidFill>
              <a:schemeClr val="bg1"/>
            </a:solidFill>
          </a:endParaRPr>
        </a:p>
      </dgm:t>
    </dgm:pt>
    <dgm:pt modelId="{AAE3AA2A-7BA0-43C9-ADF1-E5A3AC32666D}" type="parTrans" cxnId="{4031CE60-2484-43D7-B726-EA58FAEEB0CF}">
      <dgm:prSet/>
      <dgm:spPr/>
      <dgm:t>
        <a:bodyPr/>
        <a:lstStyle/>
        <a:p>
          <a:endParaRPr lang="es-ES"/>
        </a:p>
      </dgm:t>
    </dgm:pt>
    <dgm:pt modelId="{FD074454-6736-4C49-B8BE-0CFA6B1ADF44}" type="sibTrans" cxnId="{4031CE60-2484-43D7-B726-EA58FAEEB0CF}">
      <dgm:prSet/>
      <dgm:spPr/>
      <dgm:t>
        <a:bodyPr/>
        <a:lstStyle/>
        <a:p>
          <a:endParaRPr lang="es-ES"/>
        </a:p>
      </dgm:t>
    </dgm:pt>
    <dgm:pt modelId="{58BA462D-3AAB-44FE-A3FC-F7C057B2703F}">
      <dgm:prSet phldrT="[Texto]"/>
      <dgm:spPr/>
      <dgm:t>
        <a:bodyPr/>
        <a:lstStyle/>
        <a:p>
          <a:r>
            <a:rPr lang="es-PE" dirty="0" smtClean="0"/>
            <a:t>Planes sectoriales</a:t>
          </a:r>
          <a:endParaRPr lang="es-ES" dirty="0"/>
        </a:p>
      </dgm:t>
    </dgm:pt>
    <dgm:pt modelId="{F136CDB2-9D10-49E0-9E16-9EC18D526871}" type="parTrans" cxnId="{D7007F94-C970-4033-8CDE-E4B82CBCEC74}">
      <dgm:prSet/>
      <dgm:spPr/>
      <dgm:t>
        <a:bodyPr/>
        <a:lstStyle/>
        <a:p>
          <a:endParaRPr lang="es-ES"/>
        </a:p>
      </dgm:t>
    </dgm:pt>
    <dgm:pt modelId="{39C8CD1D-7F04-4647-82FF-58BA67CDC250}" type="sibTrans" cxnId="{D7007F94-C970-4033-8CDE-E4B82CBCEC74}">
      <dgm:prSet/>
      <dgm:spPr/>
      <dgm:t>
        <a:bodyPr/>
        <a:lstStyle/>
        <a:p>
          <a:endParaRPr lang="es-ES"/>
        </a:p>
      </dgm:t>
    </dgm:pt>
    <dgm:pt modelId="{6130EB15-77E1-4BA9-9C1A-50FDFD3BE57D}">
      <dgm:prSet phldrT="[Tex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PE" dirty="0" smtClean="0"/>
            <a:t>Planes regionales</a:t>
          </a:r>
          <a:endParaRPr lang="es-ES" dirty="0"/>
        </a:p>
      </dgm:t>
    </dgm:pt>
    <dgm:pt modelId="{8235531C-1E21-4844-8ABC-1F3F271BB834}" type="parTrans" cxnId="{170F9025-8209-427E-BCBE-7CEBD3946576}">
      <dgm:prSet/>
      <dgm:spPr/>
      <dgm:t>
        <a:bodyPr/>
        <a:lstStyle/>
        <a:p>
          <a:endParaRPr lang="es-ES"/>
        </a:p>
      </dgm:t>
    </dgm:pt>
    <dgm:pt modelId="{EED0F784-98DE-41F1-975D-8AF873CA7D8C}" type="sibTrans" cxnId="{170F9025-8209-427E-BCBE-7CEBD3946576}">
      <dgm:prSet/>
      <dgm:spPr/>
      <dgm:t>
        <a:bodyPr/>
        <a:lstStyle/>
        <a:p>
          <a:endParaRPr lang="es-ES"/>
        </a:p>
      </dgm:t>
    </dgm:pt>
    <dgm:pt modelId="{BAA29938-CC4A-446A-A861-0F84539B7983}">
      <dgm:prSet phldrT="[Texto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PE" dirty="0" smtClean="0"/>
            <a:t>Planes provinciales</a:t>
          </a:r>
          <a:endParaRPr lang="es-ES" dirty="0"/>
        </a:p>
      </dgm:t>
    </dgm:pt>
    <dgm:pt modelId="{B811A3A5-92DE-4EDB-8DBF-61078ED8DE27}" type="parTrans" cxnId="{DA532398-DFF6-42BF-8A47-4DA3CBDA0818}">
      <dgm:prSet/>
      <dgm:spPr/>
      <dgm:t>
        <a:bodyPr/>
        <a:lstStyle/>
        <a:p>
          <a:endParaRPr lang="es-ES"/>
        </a:p>
      </dgm:t>
    </dgm:pt>
    <dgm:pt modelId="{3A69D503-202D-4815-8030-A9A3E870657F}" type="sibTrans" cxnId="{DA532398-DFF6-42BF-8A47-4DA3CBDA0818}">
      <dgm:prSet/>
      <dgm:spPr/>
      <dgm:t>
        <a:bodyPr/>
        <a:lstStyle/>
        <a:p>
          <a:endParaRPr lang="es-ES"/>
        </a:p>
      </dgm:t>
    </dgm:pt>
    <dgm:pt modelId="{E069DDE1-6F58-443F-A300-AA68C9775109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PE" dirty="0" smtClean="0"/>
            <a:t>Planes distritales</a:t>
          </a:r>
          <a:endParaRPr lang="es-ES" dirty="0"/>
        </a:p>
      </dgm:t>
    </dgm:pt>
    <dgm:pt modelId="{55222948-9685-4405-BB7E-4313A4854EFF}" type="parTrans" cxnId="{0FF44A4A-0E47-4E78-B2CB-E27857EE0AF5}">
      <dgm:prSet/>
      <dgm:spPr/>
      <dgm:t>
        <a:bodyPr/>
        <a:lstStyle/>
        <a:p>
          <a:endParaRPr lang="es-ES"/>
        </a:p>
      </dgm:t>
    </dgm:pt>
    <dgm:pt modelId="{339A3CDF-B11D-4362-84DA-3EC49701950A}" type="sibTrans" cxnId="{0FF44A4A-0E47-4E78-B2CB-E27857EE0AF5}">
      <dgm:prSet/>
      <dgm:spPr/>
      <dgm:t>
        <a:bodyPr/>
        <a:lstStyle/>
        <a:p>
          <a:endParaRPr lang="es-ES"/>
        </a:p>
      </dgm:t>
    </dgm:pt>
    <dgm:pt modelId="{C167010B-8152-4DEA-8639-E869261E860F}" type="pres">
      <dgm:prSet presAssocID="{E0527C2E-1777-40BE-9E09-B6BED71764AC}" presName="Name0" presStyleCnt="0">
        <dgm:presLayoutVars>
          <dgm:dir/>
          <dgm:animLvl val="lvl"/>
          <dgm:resizeHandles val="exact"/>
        </dgm:presLayoutVars>
      </dgm:prSet>
      <dgm:spPr/>
    </dgm:pt>
    <dgm:pt modelId="{169FC1C3-60B1-4E4E-A23F-45A158F847F2}" type="pres">
      <dgm:prSet presAssocID="{1F10F914-2267-4DBC-8DA0-3D8B3505F43C}" presName="Name8" presStyleCnt="0"/>
      <dgm:spPr/>
    </dgm:pt>
    <dgm:pt modelId="{7F195859-1795-47C0-8776-6EE3A6E2D6F6}" type="pres">
      <dgm:prSet presAssocID="{1F10F914-2267-4DBC-8DA0-3D8B3505F43C}" presName="level" presStyleLbl="node1" presStyleIdx="0" presStyleCnt="5" custScaleX="9819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5AB77A-C309-4BA2-9EEB-89307ABB3921}" type="pres">
      <dgm:prSet presAssocID="{1F10F914-2267-4DBC-8DA0-3D8B3505F43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C48A12-B40B-4A5F-B4F9-3611E2EFB418}" type="pres">
      <dgm:prSet presAssocID="{58BA462D-3AAB-44FE-A3FC-F7C057B2703F}" presName="Name8" presStyleCnt="0"/>
      <dgm:spPr/>
    </dgm:pt>
    <dgm:pt modelId="{F2B09D92-10D2-4A24-8149-CABD8B5608B6}" type="pres">
      <dgm:prSet presAssocID="{58BA462D-3AAB-44FE-A3FC-F7C057B2703F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C5C73C-16D1-4E9B-9984-756BC10D6374}" type="pres">
      <dgm:prSet presAssocID="{58BA462D-3AAB-44FE-A3FC-F7C057B270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76AFC5-F02D-4A6C-9EC4-94AF2D852EE6}" type="pres">
      <dgm:prSet presAssocID="{6130EB15-77E1-4BA9-9C1A-50FDFD3BE57D}" presName="Name8" presStyleCnt="0"/>
      <dgm:spPr/>
    </dgm:pt>
    <dgm:pt modelId="{36F9DDD8-B65E-4CC1-BDE4-492C202A5316}" type="pres">
      <dgm:prSet presAssocID="{6130EB15-77E1-4BA9-9C1A-50FDFD3BE57D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D4A07A-D7CC-40E7-84F3-F7639A2292A4}" type="pres">
      <dgm:prSet presAssocID="{6130EB15-77E1-4BA9-9C1A-50FDFD3BE57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44ECC1-2333-4367-AA98-319AF5AFD097}" type="pres">
      <dgm:prSet presAssocID="{BAA29938-CC4A-446A-A861-0F84539B7983}" presName="Name8" presStyleCnt="0"/>
      <dgm:spPr/>
    </dgm:pt>
    <dgm:pt modelId="{B7AA497C-4BB9-4833-9CD5-539E5AB43E7F}" type="pres">
      <dgm:prSet presAssocID="{BAA29938-CC4A-446A-A861-0F84539B7983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5E157C-307A-4931-A25C-B18F156803CB}" type="pres">
      <dgm:prSet presAssocID="{BAA29938-CC4A-446A-A861-0F84539B798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1D472E-292B-4EC2-8DE8-E07B8490ECFB}" type="pres">
      <dgm:prSet presAssocID="{E069DDE1-6F58-443F-A300-AA68C9775109}" presName="Name8" presStyleCnt="0"/>
      <dgm:spPr/>
    </dgm:pt>
    <dgm:pt modelId="{26DE016C-14A5-4C59-B4F5-84359F944C96}" type="pres">
      <dgm:prSet presAssocID="{E069DDE1-6F58-443F-A300-AA68C9775109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3BEBA2-CED7-4566-AD9A-3268006C947B}" type="pres">
      <dgm:prSet presAssocID="{E069DDE1-6F58-443F-A300-AA68C977510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A532398-DFF6-42BF-8A47-4DA3CBDA0818}" srcId="{E0527C2E-1777-40BE-9E09-B6BED71764AC}" destId="{BAA29938-CC4A-446A-A861-0F84539B7983}" srcOrd="3" destOrd="0" parTransId="{B811A3A5-92DE-4EDB-8DBF-61078ED8DE27}" sibTransId="{3A69D503-202D-4815-8030-A9A3E870657F}"/>
    <dgm:cxn modelId="{21E38437-401D-470A-A57F-FE7B38CD3D52}" type="presOf" srcId="{58BA462D-3AAB-44FE-A3FC-F7C057B2703F}" destId="{F2B09D92-10D2-4A24-8149-CABD8B5608B6}" srcOrd="0" destOrd="0" presId="urn:microsoft.com/office/officeart/2005/8/layout/pyramid1"/>
    <dgm:cxn modelId="{6BD2D844-CE7B-4C99-A733-F910C37FF39C}" type="presOf" srcId="{58BA462D-3AAB-44FE-A3FC-F7C057B2703F}" destId="{E2C5C73C-16D1-4E9B-9984-756BC10D6374}" srcOrd="1" destOrd="0" presId="urn:microsoft.com/office/officeart/2005/8/layout/pyramid1"/>
    <dgm:cxn modelId="{0FF44A4A-0E47-4E78-B2CB-E27857EE0AF5}" srcId="{E0527C2E-1777-40BE-9E09-B6BED71764AC}" destId="{E069DDE1-6F58-443F-A300-AA68C9775109}" srcOrd="4" destOrd="0" parTransId="{55222948-9685-4405-BB7E-4313A4854EFF}" sibTransId="{339A3CDF-B11D-4362-84DA-3EC49701950A}"/>
    <dgm:cxn modelId="{170F9025-8209-427E-BCBE-7CEBD3946576}" srcId="{E0527C2E-1777-40BE-9E09-B6BED71764AC}" destId="{6130EB15-77E1-4BA9-9C1A-50FDFD3BE57D}" srcOrd="2" destOrd="0" parTransId="{8235531C-1E21-4844-8ABC-1F3F271BB834}" sibTransId="{EED0F784-98DE-41F1-975D-8AF873CA7D8C}"/>
    <dgm:cxn modelId="{4031CE60-2484-43D7-B726-EA58FAEEB0CF}" srcId="{E0527C2E-1777-40BE-9E09-B6BED71764AC}" destId="{1F10F914-2267-4DBC-8DA0-3D8B3505F43C}" srcOrd="0" destOrd="0" parTransId="{AAE3AA2A-7BA0-43C9-ADF1-E5A3AC32666D}" sibTransId="{FD074454-6736-4C49-B8BE-0CFA6B1ADF44}"/>
    <dgm:cxn modelId="{D1151B6C-081E-4DA7-A968-8145389A7493}" type="presOf" srcId="{E069DDE1-6F58-443F-A300-AA68C9775109}" destId="{5F3BEBA2-CED7-4566-AD9A-3268006C947B}" srcOrd="1" destOrd="0" presId="urn:microsoft.com/office/officeart/2005/8/layout/pyramid1"/>
    <dgm:cxn modelId="{12EE71A6-3243-4357-BCC6-A69EB80EF820}" type="presOf" srcId="{6130EB15-77E1-4BA9-9C1A-50FDFD3BE57D}" destId="{36F9DDD8-B65E-4CC1-BDE4-492C202A5316}" srcOrd="0" destOrd="0" presId="urn:microsoft.com/office/officeart/2005/8/layout/pyramid1"/>
    <dgm:cxn modelId="{9CFAD3D7-3EE2-4128-AB1B-BDD9575F177E}" type="presOf" srcId="{BAA29938-CC4A-446A-A861-0F84539B7983}" destId="{B7AA497C-4BB9-4833-9CD5-539E5AB43E7F}" srcOrd="0" destOrd="0" presId="urn:microsoft.com/office/officeart/2005/8/layout/pyramid1"/>
    <dgm:cxn modelId="{C805A95C-A8A1-4DCB-90A0-ED5138770256}" type="presOf" srcId="{6130EB15-77E1-4BA9-9C1A-50FDFD3BE57D}" destId="{9ED4A07A-D7CC-40E7-84F3-F7639A2292A4}" srcOrd="1" destOrd="0" presId="urn:microsoft.com/office/officeart/2005/8/layout/pyramid1"/>
    <dgm:cxn modelId="{D7007F94-C970-4033-8CDE-E4B82CBCEC74}" srcId="{E0527C2E-1777-40BE-9E09-B6BED71764AC}" destId="{58BA462D-3AAB-44FE-A3FC-F7C057B2703F}" srcOrd="1" destOrd="0" parTransId="{F136CDB2-9D10-49E0-9E16-9EC18D526871}" sibTransId="{39C8CD1D-7F04-4647-82FF-58BA67CDC250}"/>
    <dgm:cxn modelId="{808A9310-10CD-440B-A90B-EEC56FCD6CBF}" type="presOf" srcId="{BAA29938-CC4A-446A-A861-0F84539B7983}" destId="{715E157C-307A-4931-A25C-B18F156803CB}" srcOrd="1" destOrd="0" presId="urn:microsoft.com/office/officeart/2005/8/layout/pyramid1"/>
    <dgm:cxn modelId="{9877D4CA-F07D-4F89-AB1D-429DDEC70490}" type="presOf" srcId="{E069DDE1-6F58-443F-A300-AA68C9775109}" destId="{26DE016C-14A5-4C59-B4F5-84359F944C96}" srcOrd="0" destOrd="0" presId="urn:microsoft.com/office/officeart/2005/8/layout/pyramid1"/>
    <dgm:cxn modelId="{50DFFF77-51B8-44DB-AEED-F520672D5700}" type="presOf" srcId="{E0527C2E-1777-40BE-9E09-B6BED71764AC}" destId="{C167010B-8152-4DEA-8639-E869261E860F}" srcOrd="0" destOrd="0" presId="urn:microsoft.com/office/officeart/2005/8/layout/pyramid1"/>
    <dgm:cxn modelId="{F87E22FB-CAF8-4707-9C2D-2BECB3FDF0E0}" type="presOf" srcId="{1F10F914-2267-4DBC-8DA0-3D8B3505F43C}" destId="{7F195859-1795-47C0-8776-6EE3A6E2D6F6}" srcOrd="0" destOrd="0" presId="urn:microsoft.com/office/officeart/2005/8/layout/pyramid1"/>
    <dgm:cxn modelId="{1618A918-7371-4427-9823-38DB469F107D}" type="presOf" srcId="{1F10F914-2267-4DBC-8DA0-3D8B3505F43C}" destId="{215AB77A-C309-4BA2-9EEB-89307ABB3921}" srcOrd="1" destOrd="0" presId="urn:microsoft.com/office/officeart/2005/8/layout/pyramid1"/>
    <dgm:cxn modelId="{233EAE20-D857-45DF-B8E6-394012D64AC3}" type="presParOf" srcId="{C167010B-8152-4DEA-8639-E869261E860F}" destId="{169FC1C3-60B1-4E4E-A23F-45A158F847F2}" srcOrd="0" destOrd="0" presId="urn:microsoft.com/office/officeart/2005/8/layout/pyramid1"/>
    <dgm:cxn modelId="{56DFD2B6-062E-4FD7-B05F-1D5FF52D3F90}" type="presParOf" srcId="{169FC1C3-60B1-4E4E-A23F-45A158F847F2}" destId="{7F195859-1795-47C0-8776-6EE3A6E2D6F6}" srcOrd="0" destOrd="0" presId="urn:microsoft.com/office/officeart/2005/8/layout/pyramid1"/>
    <dgm:cxn modelId="{F42C003F-08F9-4BEB-943C-406D1B0E5418}" type="presParOf" srcId="{169FC1C3-60B1-4E4E-A23F-45A158F847F2}" destId="{215AB77A-C309-4BA2-9EEB-89307ABB3921}" srcOrd="1" destOrd="0" presId="urn:microsoft.com/office/officeart/2005/8/layout/pyramid1"/>
    <dgm:cxn modelId="{33CC62BA-092B-48E6-8603-BDB845DD149A}" type="presParOf" srcId="{C167010B-8152-4DEA-8639-E869261E860F}" destId="{DBC48A12-B40B-4A5F-B4F9-3611E2EFB418}" srcOrd="1" destOrd="0" presId="urn:microsoft.com/office/officeart/2005/8/layout/pyramid1"/>
    <dgm:cxn modelId="{4D499810-5DF2-4366-B082-BA5B71C559CE}" type="presParOf" srcId="{DBC48A12-B40B-4A5F-B4F9-3611E2EFB418}" destId="{F2B09D92-10D2-4A24-8149-CABD8B5608B6}" srcOrd="0" destOrd="0" presId="urn:microsoft.com/office/officeart/2005/8/layout/pyramid1"/>
    <dgm:cxn modelId="{58803EF9-0F9D-463A-AE94-A23779CDFABF}" type="presParOf" srcId="{DBC48A12-B40B-4A5F-B4F9-3611E2EFB418}" destId="{E2C5C73C-16D1-4E9B-9984-756BC10D6374}" srcOrd="1" destOrd="0" presId="urn:microsoft.com/office/officeart/2005/8/layout/pyramid1"/>
    <dgm:cxn modelId="{065507CA-5B2A-4B30-9B8E-E2986A2E7718}" type="presParOf" srcId="{C167010B-8152-4DEA-8639-E869261E860F}" destId="{7E76AFC5-F02D-4A6C-9EC4-94AF2D852EE6}" srcOrd="2" destOrd="0" presId="urn:microsoft.com/office/officeart/2005/8/layout/pyramid1"/>
    <dgm:cxn modelId="{3120A039-C19B-4963-962B-6C3982476B3A}" type="presParOf" srcId="{7E76AFC5-F02D-4A6C-9EC4-94AF2D852EE6}" destId="{36F9DDD8-B65E-4CC1-BDE4-492C202A5316}" srcOrd="0" destOrd="0" presId="urn:microsoft.com/office/officeart/2005/8/layout/pyramid1"/>
    <dgm:cxn modelId="{17CCDCC0-F7C6-4B9F-8A0B-472D964CFBA6}" type="presParOf" srcId="{7E76AFC5-F02D-4A6C-9EC4-94AF2D852EE6}" destId="{9ED4A07A-D7CC-40E7-84F3-F7639A2292A4}" srcOrd="1" destOrd="0" presId="urn:microsoft.com/office/officeart/2005/8/layout/pyramid1"/>
    <dgm:cxn modelId="{A699E2EB-0C93-4974-A56D-CA51690A6CB0}" type="presParOf" srcId="{C167010B-8152-4DEA-8639-E869261E860F}" destId="{0544ECC1-2333-4367-AA98-319AF5AFD097}" srcOrd="3" destOrd="0" presId="urn:microsoft.com/office/officeart/2005/8/layout/pyramid1"/>
    <dgm:cxn modelId="{ABFE03A3-FF58-442D-8FE0-8570B444176B}" type="presParOf" srcId="{0544ECC1-2333-4367-AA98-319AF5AFD097}" destId="{B7AA497C-4BB9-4833-9CD5-539E5AB43E7F}" srcOrd="0" destOrd="0" presId="urn:microsoft.com/office/officeart/2005/8/layout/pyramid1"/>
    <dgm:cxn modelId="{4ABDFF96-957A-4FD9-B01C-76125804AA9A}" type="presParOf" srcId="{0544ECC1-2333-4367-AA98-319AF5AFD097}" destId="{715E157C-307A-4931-A25C-B18F156803CB}" srcOrd="1" destOrd="0" presId="urn:microsoft.com/office/officeart/2005/8/layout/pyramid1"/>
    <dgm:cxn modelId="{586C702E-8C6A-4C05-9770-66E2322AA3DB}" type="presParOf" srcId="{C167010B-8152-4DEA-8639-E869261E860F}" destId="{781D472E-292B-4EC2-8DE8-E07B8490ECFB}" srcOrd="4" destOrd="0" presId="urn:microsoft.com/office/officeart/2005/8/layout/pyramid1"/>
    <dgm:cxn modelId="{B4BEB9BE-3865-4DFF-B2E5-F66D99470A0B}" type="presParOf" srcId="{781D472E-292B-4EC2-8DE8-E07B8490ECFB}" destId="{26DE016C-14A5-4C59-B4F5-84359F944C96}" srcOrd="0" destOrd="0" presId="urn:microsoft.com/office/officeart/2005/8/layout/pyramid1"/>
    <dgm:cxn modelId="{775BD465-83BB-4EDC-9311-E869C75E8E03}" type="presParOf" srcId="{781D472E-292B-4EC2-8DE8-E07B8490ECFB}" destId="{5F3BEBA2-CED7-4566-AD9A-3268006C947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85D45A-A65C-4102-AC6A-BC2E44492E5A}" type="doc">
      <dgm:prSet loTypeId="urn:microsoft.com/office/officeart/2005/8/layout/radial4" loCatId="relationship" qsTypeId="urn:microsoft.com/office/officeart/2005/8/quickstyle/simple1#2" qsCatId="simple" csTypeId="urn:microsoft.com/office/officeart/2005/8/colors/colorful1#5" csCatId="colorful" phldr="1"/>
      <dgm:spPr/>
      <dgm:t>
        <a:bodyPr/>
        <a:lstStyle/>
        <a:p>
          <a:endParaRPr lang="es-ES"/>
        </a:p>
      </dgm:t>
    </dgm:pt>
    <dgm:pt modelId="{087DD9EC-511E-4857-BF33-3BA6805DDB1F}">
      <dgm:prSet phldrT="[Texto]" custT="1"/>
      <dgm:spPr/>
      <dgm:t>
        <a:bodyPr/>
        <a:lstStyle/>
        <a:p>
          <a:r>
            <a:rPr lang="es-ES" sz="1600" b="1" dirty="0" smtClean="0"/>
            <a:t>Programas Presupuestales (84%)</a:t>
          </a:r>
          <a:endParaRPr lang="es-ES" sz="1600" b="1" dirty="0"/>
        </a:p>
      </dgm:t>
    </dgm:pt>
    <dgm:pt modelId="{81430F1B-5B39-4EE6-B08C-9FE8444A57BD}" type="parTrans" cxnId="{35B1156B-4F48-4D3D-8F4F-7F2FF842105C}">
      <dgm:prSet/>
      <dgm:spPr/>
      <dgm:t>
        <a:bodyPr/>
        <a:lstStyle/>
        <a:p>
          <a:endParaRPr lang="es-ES"/>
        </a:p>
      </dgm:t>
    </dgm:pt>
    <dgm:pt modelId="{9C4B6E43-3E2E-404A-89FC-6EF394C7A719}" type="sibTrans" cxnId="{35B1156B-4F48-4D3D-8F4F-7F2FF842105C}">
      <dgm:prSet/>
      <dgm:spPr/>
      <dgm:t>
        <a:bodyPr/>
        <a:lstStyle/>
        <a:p>
          <a:endParaRPr lang="es-ES"/>
        </a:p>
      </dgm:t>
    </dgm:pt>
    <dgm:pt modelId="{B26A6C7E-26B9-4C69-9F37-3020D56A90D6}">
      <dgm:prSet phldrT="[Texto]" custT="1"/>
      <dgm:spPr>
        <a:ln>
          <a:noFill/>
        </a:ln>
      </dgm:spPr>
      <dgm:t>
        <a:bodyPr/>
        <a:lstStyle/>
        <a:p>
          <a:r>
            <a:rPr lang="es-ES" sz="1600" dirty="0" smtClean="0"/>
            <a:t>Seguimiento</a:t>
          </a:r>
          <a:r>
            <a:rPr lang="es-ES" sz="1400" dirty="0" smtClean="0"/>
            <a:t> </a:t>
          </a:r>
          <a:endParaRPr lang="es-ES" sz="1400" dirty="0"/>
        </a:p>
      </dgm:t>
    </dgm:pt>
    <dgm:pt modelId="{11F72ED7-67AD-41F2-BE31-3A283675A4EF}" type="parTrans" cxnId="{F687BED0-EFC4-4535-93AF-66217709F0A9}">
      <dgm:prSet/>
      <dgm:spPr/>
      <dgm:t>
        <a:bodyPr/>
        <a:lstStyle/>
        <a:p>
          <a:endParaRPr lang="es-ES"/>
        </a:p>
      </dgm:t>
    </dgm:pt>
    <dgm:pt modelId="{305D7249-D451-487E-BABE-BD5536FBB63D}" type="sibTrans" cxnId="{F687BED0-EFC4-4535-93AF-66217709F0A9}">
      <dgm:prSet/>
      <dgm:spPr/>
      <dgm:t>
        <a:bodyPr/>
        <a:lstStyle/>
        <a:p>
          <a:endParaRPr lang="es-ES"/>
        </a:p>
      </dgm:t>
    </dgm:pt>
    <dgm:pt modelId="{C905FE88-1586-49F2-8B7F-627B286A6CAA}">
      <dgm:prSet phldrT="[Texto]" custT="1"/>
      <dgm:spPr>
        <a:ln>
          <a:noFill/>
        </a:ln>
      </dgm:spPr>
      <dgm:t>
        <a:bodyPr/>
        <a:lstStyle/>
        <a:p>
          <a:r>
            <a:rPr lang="es-ES" sz="1600" dirty="0" smtClean="0"/>
            <a:t>Evaluación</a:t>
          </a:r>
          <a:endParaRPr lang="es-ES" sz="1600" dirty="0"/>
        </a:p>
      </dgm:t>
    </dgm:pt>
    <dgm:pt modelId="{3EFDA632-FD57-4D16-8389-1CA640FE6DD1}" type="parTrans" cxnId="{0E94E8AE-3891-484F-8FC2-0D193BE4BC82}">
      <dgm:prSet/>
      <dgm:spPr/>
      <dgm:t>
        <a:bodyPr/>
        <a:lstStyle/>
        <a:p>
          <a:endParaRPr lang="es-ES"/>
        </a:p>
      </dgm:t>
    </dgm:pt>
    <dgm:pt modelId="{25CB4C26-B4D1-44D8-8F97-0131EA2294C0}" type="sibTrans" cxnId="{0E94E8AE-3891-484F-8FC2-0D193BE4BC82}">
      <dgm:prSet/>
      <dgm:spPr/>
      <dgm:t>
        <a:bodyPr/>
        <a:lstStyle/>
        <a:p>
          <a:endParaRPr lang="es-ES"/>
        </a:p>
      </dgm:t>
    </dgm:pt>
    <dgm:pt modelId="{48346DB3-839A-451A-84CE-C3F3067A6841}">
      <dgm:prSet phldrT="[Texto]" custT="1"/>
      <dgm:spPr>
        <a:ln>
          <a:noFill/>
        </a:ln>
      </dgm:spPr>
      <dgm:t>
        <a:bodyPr/>
        <a:lstStyle/>
        <a:p>
          <a:r>
            <a:rPr lang="es-ES" sz="1600" dirty="0" smtClean="0"/>
            <a:t>Incentivos a la gestión</a:t>
          </a:r>
          <a:endParaRPr lang="es-ES" sz="1600" dirty="0"/>
        </a:p>
      </dgm:t>
    </dgm:pt>
    <dgm:pt modelId="{FD51BAAC-8B23-4355-8C44-8E45A7284166}" type="parTrans" cxnId="{905CA5E2-3255-4BB7-A52B-C733EB2120AF}">
      <dgm:prSet/>
      <dgm:spPr/>
      <dgm:t>
        <a:bodyPr/>
        <a:lstStyle/>
        <a:p>
          <a:endParaRPr lang="es-ES"/>
        </a:p>
      </dgm:t>
    </dgm:pt>
    <dgm:pt modelId="{1C49E485-8710-44DE-85AB-014C6E799998}" type="sibTrans" cxnId="{905CA5E2-3255-4BB7-A52B-C733EB2120AF}">
      <dgm:prSet/>
      <dgm:spPr/>
      <dgm:t>
        <a:bodyPr/>
        <a:lstStyle/>
        <a:p>
          <a:endParaRPr lang="es-ES"/>
        </a:p>
      </dgm:t>
    </dgm:pt>
    <dgm:pt modelId="{64AB8DD0-56EB-4483-887F-C90F84841004}">
      <dgm:prSet/>
      <dgm:spPr/>
      <dgm:t>
        <a:bodyPr/>
        <a:lstStyle/>
        <a:p>
          <a:endParaRPr lang="es-ES"/>
        </a:p>
      </dgm:t>
    </dgm:pt>
    <dgm:pt modelId="{1F1C7C9F-7FB9-446A-B7D3-3B56F685D77F}" type="parTrans" cxnId="{C9CC53BB-C153-4A8B-BFE2-3F94A37B561C}">
      <dgm:prSet/>
      <dgm:spPr/>
      <dgm:t>
        <a:bodyPr/>
        <a:lstStyle/>
        <a:p>
          <a:endParaRPr lang="es-ES"/>
        </a:p>
      </dgm:t>
    </dgm:pt>
    <dgm:pt modelId="{FE88EB7B-9EE4-4E20-8707-E986D3C19F94}" type="sibTrans" cxnId="{C9CC53BB-C153-4A8B-BFE2-3F94A37B561C}">
      <dgm:prSet/>
      <dgm:spPr/>
      <dgm:t>
        <a:bodyPr/>
        <a:lstStyle/>
        <a:p>
          <a:endParaRPr lang="es-ES"/>
        </a:p>
      </dgm:t>
    </dgm:pt>
    <dgm:pt modelId="{09D8EA94-90AA-4D25-B9D3-C5EDACBDD841}" type="pres">
      <dgm:prSet presAssocID="{5E85D45A-A65C-4102-AC6A-BC2E44492E5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98A4ABB-4E42-4803-A7B3-87660A4BD88C}" type="pres">
      <dgm:prSet presAssocID="{087DD9EC-511E-4857-BF33-3BA6805DDB1F}" presName="centerShape" presStyleLbl="node0" presStyleIdx="0" presStyleCnt="1" custScaleX="134251" custScaleY="116025" custLinFactNeighborX="506" custLinFactNeighborY="-28"/>
      <dgm:spPr/>
      <dgm:t>
        <a:bodyPr/>
        <a:lstStyle/>
        <a:p>
          <a:endParaRPr lang="es-ES"/>
        </a:p>
      </dgm:t>
    </dgm:pt>
    <dgm:pt modelId="{3727F94C-A539-440A-B48F-7139EF918123}" type="pres">
      <dgm:prSet presAssocID="{11F72ED7-67AD-41F2-BE31-3A283675A4EF}" presName="parTrans" presStyleLbl="bgSibTrans2D1" presStyleIdx="0" presStyleCnt="3" custLinFactNeighborX="13229"/>
      <dgm:spPr/>
      <dgm:t>
        <a:bodyPr/>
        <a:lstStyle/>
        <a:p>
          <a:endParaRPr lang="es-ES"/>
        </a:p>
      </dgm:t>
    </dgm:pt>
    <dgm:pt modelId="{0A936CD2-21D7-49AC-AB16-C7013BD220EE}" type="pres">
      <dgm:prSet presAssocID="{B26A6C7E-26B9-4C69-9F37-3020D56A90D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E234EB-9060-4DB0-85DA-CB00058E52B4}" type="pres">
      <dgm:prSet presAssocID="{3EFDA632-FD57-4D16-8389-1CA640FE6DD1}" presName="parTrans" presStyleLbl="bgSibTrans2D1" presStyleIdx="1" presStyleCnt="3"/>
      <dgm:spPr/>
      <dgm:t>
        <a:bodyPr/>
        <a:lstStyle/>
        <a:p>
          <a:endParaRPr lang="es-ES"/>
        </a:p>
      </dgm:t>
    </dgm:pt>
    <dgm:pt modelId="{8A9EA115-1C59-48C7-BA88-D626F61E1ADD}" type="pres">
      <dgm:prSet presAssocID="{C905FE88-1586-49F2-8B7F-627B286A6CA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0B89FB-84B6-4F9C-A2F1-8BAE9B9D9E6A}" type="pres">
      <dgm:prSet presAssocID="{FD51BAAC-8B23-4355-8C44-8E45A7284166}" presName="parTrans" presStyleLbl="bgSibTrans2D1" presStyleIdx="2" presStyleCnt="3" custLinFactNeighborX="-10044" custLinFactNeighborY="26380"/>
      <dgm:spPr/>
      <dgm:t>
        <a:bodyPr/>
        <a:lstStyle/>
        <a:p>
          <a:endParaRPr lang="es-ES"/>
        </a:p>
      </dgm:t>
    </dgm:pt>
    <dgm:pt modelId="{308C0B64-371C-4596-8F26-FA38CAF747FB}" type="pres">
      <dgm:prSet presAssocID="{48346DB3-839A-451A-84CE-C3F3067A6841}" presName="node" presStyleLbl="node1" presStyleIdx="2" presStyleCnt="3" custScaleX="101905" custScaleY="891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9CC53BB-C153-4A8B-BFE2-3F94A37B561C}" srcId="{5E85D45A-A65C-4102-AC6A-BC2E44492E5A}" destId="{64AB8DD0-56EB-4483-887F-C90F84841004}" srcOrd="1" destOrd="0" parTransId="{1F1C7C9F-7FB9-446A-B7D3-3B56F685D77F}" sibTransId="{FE88EB7B-9EE4-4E20-8707-E986D3C19F94}"/>
    <dgm:cxn modelId="{4EE42B3D-AE39-4A47-9119-EA1AE29401D4}" type="presOf" srcId="{11F72ED7-67AD-41F2-BE31-3A283675A4EF}" destId="{3727F94C-A539-440A-B48F-7139EF918123}" srcOrd="0" destOrd="0" presId="urn:microsoft.com/office/officeart/2005/8/layout/radial4"/>
    <dgm:cxn modelId="{35B1156B-4F48-4D3D-8F4F-7F2FF842105C}" srcId="{5E85D45A-A65C-4102-AC6A-BC2E44492E5A}" destId="{087DD9EC-511E-4857-BF33-3BA6805DDB1F}" srcOrd="0" destOrd="0" parTransId="{81430F1B-5B39-4EE6-B08C-9FE8444A57BD}" sibTransId="{9C4B6E43-3E2E-404A-89FC-6EF394C7A719}"/>
    <dgm:cxn modelId="{A58D7CEC-A33D-4997-9743-7E37853E2061}" type="presOf" srcId="{48346DB3-839A-451A-84CE-C3F3067A6841}" destId="{308C0B64-371C-4596-8F26-FA38CAF747FB}" srcOrd="0" destOrd="0" presId="urn:microsoft.com/office/officeart/2005/8/layout/radial4"/>
    <dgm:cxn modelId="{EABBBE62-6FAA-45A9-92CF-BCC8F360A79A}" type="presOf" srcId="{B26A6C7E-26B9-4C69-9F37-3020D56A90D6}" destId="{0A936CD2-21D7-49AC-AB16-C7013BD220EE}" srcOrd="0" destOrd="0" presId="urn:microsoft.com/office/officeart/2005/8/layout/radial4"/>
    <dgm:cxn modelId="{86683B8E-7B71-4C28-BACF-483924B9BE47}" type="presOf" srcId="{5E85D45A-A65C-4102-AC6A-BC2E44492E5A}" destId="{09D8EA94-90AA-4D25-B9D3-C5EDACBDD841}" srcOrd="0" destOrd="0" presId="urn:microsoft.com/office/officeart/2005/8/layout/radial4"/>
    <dgm:cxn modelId="{9AD6DC37-0948-48AC-BB80-330F43CE2798}" type="presOf" srcId="{C905FE88-1586-49F2-8B7F-627B286A6CAA}" destId="{8A9EA115-1C59-48C7-BA88-D626F61E1ADD}" srcOrd="0" destOrd="0" presId="urn:microsoft.com/office/officeart/2005/8/layout/radial4"/>
    <dgm:cxn modelId="{14980FF1-4629-4151-A9A1-F3DE5EB00DA1}" type="presOf" srcId="{3EFDA632-FD57-4D16-8389-1CA640FE6DD1}" destId="{05E234EB-9060-4DB0-85DA-CB00058E52B4}" srcOrd="0" destOrd="0" presId="urn:microsoft.com/office/officeart/2005/8/layout/radial4"/>
    <dgm:cxn modelId="{905CA5E2-3255-4BB7-A52B-C733EB2120AF}" srcId="{087DD9EC-511E-4857-BF33-3BA6805DDB1F}" destId="{48346DB3-839A-451A-84CE-C3F3067A6841}" srcOrd="2" destOrd="0" parTransId="{FD51BAAC-8B23-4355-8C44-8E45A7284166}" sibTransId="{1C49E485-8710-44DE-85AB-014C6E799998}"/>
    <dgm:cxn modelId="{0E94E8AE-3891-484F-8FC2-0D193BE4BC82}" srcId="{087DD9EC-511E-4857-BF33-3BA6805DDB1F}" destId="{C905FE88-1586-49F2-8B7F-627B286A6CAA}" srcOrd="1" destOrd="0" parTransId="{3EFDA632-FD57-4D16-8389-1CA640FE6DD1}" sibTransId="{25CB4C26-B4D1-44D8-8F97-0131EA2294C0}"/>
    <dgm:cxn modelId="{6EB88906-F2E0-48C0-BB55-A5A777DEE8AC}" type="presOf" srcId="{FD51BAAC-8B23-4355-8C44-8E45A7284166}" destId="{180B89FB-84B6-4F9C-A2F1-8BAE9B9D9E6A}" srcOrd="0" destOrd="0" presId="urn:microsoft.com/office/officeart/2005/8/layout/radial4"/>
    <dgm:cxn modelId="{F687BED0-EFC4-4535-93AF-66217709F0A9}" srcId="{087DD9EC-511E-4857-BF33-3BA6805DDB1F}" destId="{B26A6C7E-26B9-4C69-9F37-3020D56A90D6}" srcOrd="0" destOrd="0" parTransId="{11F72ED7-67AD-41F2-BE31-3A283675A4EF}" sibTransId="{305D7249-D451-487E-BABE-BD5536FBB63D}"/>
    <dgm:cxn modelId="{990B83BC-5A3D-49FE-857B-BA0A8D302406}" type="presOf" srcId="{087DD9EC-511E-4857-BF33-3BA6805DDB1F}" destId="{F98A4ABB-4E42-4803-A7B3-87660A4BD88C}" srcOrd="0" destOrd="0" presId="urn:microsoft.com/office/officeart/2005/8/layout/radial4"/>
    <dgm:cxn modelId="{768189CC-636E-40BD-9895-671A2C2725C9}" type="presParOf" srcId="{09D8EA94-90AA-4D25-B9D3-C5EDACBDD841}" destId="{F98A4ABB-4E42-4803-A7B3-87660A4BD88C}" srcOrd="0" destOrd="0" presId="urn:microsoft.com/office/officeart/2005/8/layout/radial4"/>
    <dgm:cxn modelId="{166B05CF-3D0D-4BEF-9FA1-B6D00C7CC5CB}" type="presParOf" srcId="{09D8EA94-90AA-4D25-B9D3-C5EDACBDD841}" destId="{3727F94C-A539-440A-B48F-7139EF918123}" srcOrd="1" destOrd="0" presId="urn:microsoft.com/office/officeart/2005/8/layout/radial4"/>
    <dgm:cxn modelId="{3CEA28A4-9901-4DFF-AC03-8474FC29DC3E}" type="presParOf" srcId="{09D8EA94-90AA-4D25-B9D3-C5EDACBDD841}" destId="{0A936CD2-21D7-49AC-AB16-C7013BD220EE}" srcOrd="2" destOrd="0" presId="urn:microsoft.com/office/officeart/2005/8/layout/radial4"/>
    <dgm:cxn modelId="{88BC0B31-173F-4781-A34D-08CEC3B7FB13}" type="presParOf" srcId="{09D8EA94-90AA-4D25-B9D3-C5EDACBDD841}" destId="{05E234EB-9060-4DB0-85DA-CB00058E52B4}" srcOrd="3" destOrd="0" presId="urn:microsoft.com/office/officeart/2005/8/layout/radial4"/>
    <dgm:cxn modelId="{1C276FB6-C586-4B15-A8E6-B5C269DB96BD}" type="presParOf" srcId="{09D8EA94-90AA-4D25-B9D3-C5EDACBDD841}" destId="{8A9EA115-1C59-48C7-BA88-D626F61E1ADD}" srcOrd="4" destOrd="0" presId="urn:microsoft.com/office/officeart/2005/8/layout/radial4"/>
    <dgm:cxn modelId="{D47DADF8-1C59-4437-B251-D7E4BC647658}" type="presParOf" srcId="{09D8EA94-90AA-4D25-B9D3-C5EDACBDD841}" destId="{180B89FB-84B6-4F9C-A2F1-8BAE9B9D9E6A}" srcOrd="5" destOrd="0" presId="urn:microsoft.com/office/officeart/2005/8/layout/radial4"/>
    <dgm:cxn modelId="{9EBFB80C-A429-4159-BDD5-C510630EC8D7}" type="presParOf" srcId="{09D8EA94-90AA-4D25-B9D3-C5EDACBDD841}" destId="{308C0B64-371C-4596-8F26-FA38CAF747F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705476-CBEA-4C4C-9C37-388D830141DA}" type="doc">
      <dgm:prSet loTypeId="urn:microsoft.com/office/officeart/2005/8/layout/radial6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PE"/>
        </a:p>
      </dgm:t>
    </dgm:pt>
    <dgm:pt modelId="{1EE40A29-8D86-4907-B35A-F2FEF923C0AF}">
      <dgm:prSet phldrT="[Texto]" custT="1"/>
      <dgm:spPr>
        <a:solidFill>
          <a:schemeClr val="bg1">
            <a:lumMod val="85000"/>
          </a:schemeClr>
        </a:solidFill>
        <a:effectLst>
          <a:outerShdw blurRad="50800" dist="50800" dir="5400000" algn="ctr" rotWithShape="0">
            <a:srgbClr val="76B531"/>
          </a:outerShdw>
        </a:effectLst>
      </dgm:spPr>
      <dgm:t>
        <a:bodyPr lIns="0" rIns="0"/>
        <a:lstStyle/>
        <a:p>
          <a:r>
            <a:rPr lang="es-PE" sz="1150" b="1" dirty="0" smtClean="0">
              <a:solidFill>
                <a:srgbClr val="76B531"/>
              </a:solidFill>
              <a:latin typeface="+mn-lt"/>
            </a:rPr>
            <a:t>Gestión de Residuos Sólidos</a:t>
          </a:r>
          <a:endParaRPr lang="es-PE" sz="1150" b="1" dirty="0">
            <a:solidFill>
              <a:srgbClr val="76B531"/>
            </a:solidFill>
            <a:latin typeface="+mn-lt"/>
          </a:endParaRPr>
        </a:p>
      </dgm:t>
    </dgm:pt>
    <dgm:pt modelId="{78BD6A85-6A26-415F-BB8A-225FE284A6A3}" type="parTrans" cxnId="{75D824FA-4032-4541-A095-FAF29EA9A1C7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47D0BC98-5E5A-4E9B-B262-0A4ACF3CEB8A}" type="sibTrans" cxnId="{75D824FA-4032-4541-A095-FAF29EA9A1C7}">
      <dgm:prSet/>
      <dgm:spPr>
        <a:solidFill>
          <a:schemeClr val="accent3"/>
        </a:solidFill>
      </dgm:spPr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AEAC0D74-7E2F-4F75-90EE-80E1605BF720}">
      <dgm:prSet phldrT="[Texto]" custT="1"/>
      <dgm:spPr>
        <a:solidFill>
          <a:schemeClr val="bg1">
            <a:lumMod val="85000"/>
          </a:schemeClr>
        </a:solidFill>
        <a:effectLst>
          <a:outerShdw blurRad="50800" dist="50800" dir="5400000" algn="ctr" rotWithShape="0">
            <a:srgbClr val="3D0B6F"/>
          </a:outerShdw>
        </a:effectLst>
      </dgm:spPr>
      <dgm:t>
        <a:bodyPr lIns="0" rIns="0"/>
        <a:lstStyle/>
        <a:p>
          <a:r>
            <a:rPr lang="es-PE" sz="1100" b="1" dirty="0" smtClean="0">
              <a:solidFill>
                <a:srgbClr val="3D0B6F"/>
              </a:solidFill>
              <a:latin typeface="+mn-lt"/>
            </a:rPr>
            <a:t>Simplificación Administrativa / Clima de Negocios</a:t>
          </a:r>
          <a:endParaRPr lang="es-PE" sz="1100" b="1" dirty="0">
            <a:solidFill>
              <a:srgbClr val="3D0B6F"/>
            </a:solidFill>
            <a:latin typeface="+mn-lt"/>
          </a:endParaRPr>
        </a:p>
      </dgm:t>
    </dgm:pt>
    <dgm:pt modelId="{3679DF52-7A39-4B4F-BED1-74AD930B2D37}" type="parTrans" cxnId="{AE1C6145-ADA5-48DE-B93B-EE418D804915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ABC62E19-EE64-4E25-AA01-2F1C547EB4FA}" type="sibTrans" cxnId="{AE1C6145-ADA5-48DE-B93B-EE418D804915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E6E77E0B-3C48-4EB7-AF16-758CFD584F74}">
      <dgm:prSet phldrT="[Texto]" custT="1"/>
      <dgm:spPr>
        <a:solidFill>
          <a:schemeClr val="bg1">
            <a:lumMod val="85000"/>
          </a:schemeClr>
        </a:solidFill>
        <a:effectLst>
          <a:outerShdw blurRad="50800" dist="50800" dir="5400000" algn="ctr" rotWithShape="0">
            <a:srgbClr val="3D0B6F"/>
          </a:outerShdw>
        </a:effectLst>
      </dgm:spPr>
      <dgm:t>
        <a:bodyPr lIns="0" rIns="0"/>
        <a:lstStyle/>
        <a:p>
          <a:r>
            <a:rPr lang="es-PE" sz="1100" b="1" dirty="0" smtClean="0">
              <a:solidFill>
                <a:srgbClr val="3D0B6F"/>
              </a:solidFill>
              <a:latin typeface="+mn-lt"/>
            </a:rPr>
            <a:t>Autosostenibilidad Fiscal</a:t>
          </a:r>
          <a:endParaRPr lang="es-PE" sz="1100" b="1" dirty="0">
            <a:solidFill>
              <a:srgbClr val="3D0B6F"/>
            </a:solidFill>
            <a:latin typeface="+mn-lt"/>
          </a:endParaRPr>
        </a:p>
      </dgm:t>
    </dgm:pt>
    <dgm:pt modelId="{3EE7B5CC-2640-44D3-B4EA-D53DD1A321AE}" type="parTrans" cxnId="{A3773780-22FD-4D44-A2AB-629B44399C1C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2B3AC5CD-F9F9-431C-861F-70901AFB3DA1}" type="sibTrans" cxnId="{A3773780-22FD-4D44-A2AB-629B44399C1C}">
      <dgm:prSet/>
      <dgm:spPr>
        <a:solidFill>
          <a:schemeClr val="accent4"/>
        </a:solidFill>
      </dgm:spPr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4E5AF699-DFE7-4AB8-AD5B-4ACF669E8065}">
      <dgm:prSet phldrT="[Texto]" custT="1"/>
      <dgm:spPr>
        <a:solidFill>
          <a:schemeClr val="bg1">
            <a:lumMod val="85000"/>
          </a:schemeClr>
        </a:solidFill>
        <a:effectLst>
          <a:outerShdw blurRad="50800" dist="50800" dir="5400000" algn="ctr" rotWithShape="0">
            <a:srgbClr val="3D0B6F"/>
          </a:outerShdw>
        </a:effectLst>
      </dgm:spPr>
      <dgm:t>
        <a:bodyPr lIns="0" rIns="0"/>
        <a:lstStyle/>
        <a:p>
          <a:r>
            <a:rPr lang="es-PE" sz="1150" b="1" dirty="0" smtClean="0">
              <a:solidFill>
                <a:srgbClr val="3D0B6F"/>
              </a:solidFill>
              <a:latin typeface="+mn-lt"/>
            </a:rPr>
            <a:t>Inversión en Infraestructura Básica</a:t>
          </a:r>
          <a:endParaRPr lang="es-PE" sz="1150" b="1" dirty="0">
            <a:solidFill>
              <a:srgbClr val="3D0B6F"/>
            </a:solidFill>
            <a:latin typeface="+mn-lt"/>
          </a:endParaRPr>
        </a:p>
      </dgm:t>
    </dgm:pt>
    <dgm:pt modelId="{1D94426F-E072-4414-8C1E-B2EB8B96F309}" type="parTrans" cxnId="{D99CC4B8-B582-4D35-94D6-38DDE88DE5E5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EFC6E935-7158-483E-BB52-213BD7CC9C9A}" type="sibTrans" cxnId="{D99CC4B8-B582-4D35-94D6-38DDE88DE5E5}">
      <dgm:prSet/>
      <dgm:spPr>
        <a:solidFill>
          <a:schemeClr val="accent4"/>
        </a:solidFill>
      </dgm:spPr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21F85FED-6217-4E74-AADB-CEF4319A4E38}">
      <dgm:prSet phldrT="[Texto]" custT="1"/>
      <dgm:spPr>
        <a:solidFill>
          <a:schemeClr val="bg1">
            <a:lumMod val="85000"/>
          </a:schemeClr>
        </a:solidFill>
        <a:effectLst>
          <a:outerShdw blurRad="50800" dist="50800" dir="5400000" algn="ctr" rotWithShape="0">
            <a:srgbClr val="990033"/>
          </a:outerShdw>
        </a:effectLst>
      </dgm:spPr>
      <dgm:t>
        <a:bodyPr lIns="0" rIns="0"/>
        <a:lstStyle/>
        <a:p>
          <a:r>
            <a:rPr lang="es-PE" sz="1150" b="1" dirty="0" smtClean="0">
              <a:solidFill>
                <a:srgbClr val="990033"/>
              </a:solidFill>
              <a:latin typeface="+mn-lt"/>
            </a:rPr>
            <a:t>Alimentación Escolar</a:t>
          </a:r>
          <a:endParaRPr lang="es-PE" sz="1150" b="1" dirty="0">
            <a:solidFill>
              <a:srgbClr val="990033"/>
            </a:solidFill>
            <a:latin typeface="+mn-lt"/>
          </a:endParaRPr>
        </a:p>
      </dgm:t>
    </dgm:pt>
    <dgm:pt modelId="{6838C637-C4DF-424F-A1E0-70B38D347357}" type="parTrans" cxnId="{BF824924-CFEE-4950-9587-975EF32FD5E8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95E79103-A323-4DF0-9F31-D8D5B29C0A1E}" type="sibTrans" cxnId="{BF824924-CFEE-4950-9587-975EF32FD5E8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75D3F767-A55E-4400-8BF3-88F4B1F27AC2}">
      <dgm:prSet phldrT="[Texto]" custT="1"/>
      <dgm:spPr>
        <a:solidFill>
          <a:schemeClr val="bg1">
            <a:lumMod val="85000"/>
          </a:schemeClr>
        </a:solidFill>
        <a:effectLst>
          <a:outerShdw blurRad="50800" dist="50800" dir="5400000" algn="ctr" rotWithShape="0">
            <a:srgbClr val="F89F56"/>
          </a:outerShdw>
        </a:effectLst>
      </dgm:spPr>
      <dgm:t>
        <a:bodyPr lIns="0" rIns="0"/>
        <a:lstStyle/>
        <a:p>
          <a:r>
            <a:rPr lang="es-PE" sz="1150" b="1" dirty="0" smtClean="0">
              <a:solidFill>
                <a:srgbClr val="F78E37"/>
              </a:solidFill>
              <a:latin typeface="+mn-lt"/>
            </a:rPr>
            <a:t>Gestión de Riesgos de Desastres</a:t>
          </a:r>
          <a:endParaRPr lang="es-PE" sz="1150" b="1" dirty="0">
            <a:solidFill>
              <a:srgbClr val="F78E37"/>
            </a:solidFill>
            <a:latin typeface="+mn-lt"/>
          </a:endParaRPr>
        </a:p>
      </dgm:t>
    </dgm:pt>
    <dgm:pt modelId="{0A5E71F4-24A7-426D-9C38-54F1B41A8FA6}" type="parTrans" cxnId="{04521BA7-8567-4AFE-B9F2-8C822B7685E5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04BD386D-2179-4561-8FBC-6B024C8609FD}" type="sibTrans" cxnId="{04521BA7-8567-4AFE-B9F2-8C822B7685E5}">
      <dgm:prSet/>
      <dgm:spPr>
        <a:solidFill>
          <a:schemeClr val="accent6"/>
        </a:solidFill>
      </dgm:spPr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206DB6D1-EDCC-4503-BAC4-CF0E678F1880}">
      <dgm:prSet phldrT="[Texto]" custT="1"/>
      <dgm:spPr>
        <a:solidFill>
          <a:schemeClr val="bg1">
            <a:lumMod val="85000"/>
          </a:schemeClr>
        </a:solidFill>
        <a:effectLst>
          <a:outerShdw blurRad="50800" dist="50800" dir="5400000" algn="ctr" rotWithShape="0">
            <a:srgbClr val="990033"/>
          </a:outerShdw>
        </a:effectLst>
      </dgm:spPr>
      <dgm:t>
        <a:bodyPr lIns="0" rIns="0"/>
        <a:lstStyle/>
        <a:p>
          <a:r>
            <a:rPr lang="es-PE" sz="1150" b="1" dirty="0" smtClean="0">
              <a:solidFill>
                <a:srgbClr val="990033"/>
              </a:solidFill>
              <a:latin typeface="+mn-lt"/>
            </a:rPr>
            <a:t>Mejora del Gasto Social</a:t>
          </a:r>
          <a:endParaRPr lang="es-PE" sz="1150" b="1" dirty="0">
            <a:solidFill>
              <a:srgbClr val="990033"/>
            </a:solidFill>
            <a:latin typeface="+mn-lt"/>
          </a:endParaRPr>
        </a:p>
      </dgm:t>
    </dgm:pt>
    <dgm:pt modelId="{B6073DF2-9910-467F-96F9-238C40429772}" type="parTrans" cxnId="{06FC8675-9E1C-4D75-8E25-6974C766B724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7C7215D8-5B38-4459-A329-5319203E8C06}" type="sibTrans" cxnId="{06FC8675-9E1C-4D75-8E25-6974C766B724}">
      <dgm:prSet/>
      <dgm:spPr>
        <a:solidFill>
          <a:schemeClr val="accent2"/>
        </a:solidFill>
      </dgm:spPr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A53A9440-7E3A-4130-823B-F427204E641A}">
      <dgm:prSet phldrT="[Texto]" custT="1"/>
      <dgm:spPr>
        <a:solidFill>
          <a:schemeClr val="bg1">
            <a:lumMod val="85000"/>
          </a:schemeClr>
        </a:solidFill>
        <a:effectLst>
          <a:outerShdw blurRad="50800" dist="50800" dir="5400000" algn="ctr" rotWithShape="0">
            <a:srgbClr val="002B82"/>
          </a:outerShdw>
        </a:effectLst>
      </dgm:spPr>
      <dgm:t>
        <a:bodyPr lIns="0" rIns="0"/>
        <a:lstStyle/>
        <a:p>
          <a:r>
            <a:rPr lang="es-PE" sz="1150" b="1" dirty="0" smtClean="0">
              <a:solidFill>
                <a:srgbClr val="002B82"/>
              </a:solidFill>
              <a:latin typeface="+mj-lt"/>
            </a:rPr>
            <a:t>Reducción de la Desnutrición Crónica Infantil</a:t>
          </a:r>
          <a:endParaRPr lang="es-PE" sz="1150" b="1" dirty="0">
            <a:solidFill>
              <a:srgbClr val="002B82"/>
            </a:solidFill>
            <a:latin typeface="+mj-lt"/>
          </a:endParaRPr>
        </a:p>
      </dgm:t>
    </dgm:pt>
    <dgm:pt modelId="{8FEE2786-EE5B-4E43-BCD7-FCBE0F9D398F}" type="parTrans" cxnId="{182E7BDD-4879-4CE9-8508-AE7B63014726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0292D063-C2F8-46B9-B3A0-BFCB2E9B4A73}" type="sibTrans" cxnId="{182E7BDD-4879-4CE9-8508-AE7B63014726}">
      <dgm:prSet/>
      <dgm:spPr>
        <a:solidFill>
          <a:schemeClr val="accent1"/>
        </a:solidFill>
      </dgm:spPr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8B16AC66-5EF8-480D-93E7-5979BFBC2BE5}">
      <dgm:prSet phldrT="[Texto]" custT="1"/>
      <dgm:spPr>
        <a:noFill/>
        <a:ln>
          <a:noFill/>
        </a:ln>
      </dgm:spPr>
      <dgm:t>
        <a:bodyPr/>
        <a:lstStyle/>
        <a:p>
          <a:r>
            <a:rPr lang="es-PE" sz="2600" b="0" dirty="0" smtClean="0">
              <a:solidFill>
                <a:srgbClr val="0070C0"/>
              </a:solidFill>
              <a:latin typeface="Baskerville Old Face" pitchFamily="18" charset="0"/>
            </a:rPr>
            <a:t>Plan de </a:t>
          </a:r>
          <a:r>
            <a:rPr lang="es-PE" sz="2600" b="1" dirty="0" smtClean="0">
              <a:solidFill>
                <a:srgbClr val="0070C0"/>
              </a:solidFill>
              <a:latin typeface="Baskerville Old Face" pitchFamily="18" charset="0"/>
            </a:rPr>
            <a:t>Incentivos Municipales</a:t>
          </a:r>
          <a:endParaRPr lang="es-PE" sz="2600" b="1" dirty="0">
            <a:solidFill>
              <a:srgbClr val="0070C0"/>
            </a:solidFill>
            <a:latin typeface="Baskerville Old Face" pitchFamily="18" charset="0"/>
          </a:endParaRPr>
        </a:p>
      </dgm:t>
    </dgm:pt>
    <dgm:pt modelId="{E8E25F8E-7ECB-4D73-BC9C-70A2B96A4668}" type="parTrans" cxnId="{83DDC2C2-62D3-4D12-B88A-73D68431E02C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D35FE22A-86D2-4485-8C38-DA8DAFE54C3E}" type="sibTrans" cxnId="{83DDC2C2-62D3-4D12-B88A-73D68431E02C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34D2205B-700C-4E34-B24F-EB7DA11AFA08}" type="pres">
      <dgm:prSet presAssocID="{2B705476-CBEA-4C4C-9C37-388D830141D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75CEB3-BA72-4E65-B282-A812FA627AEA}" type="pres">
      <dgm:prSet presAssocID="{8B16AC66-5EF8-480D-93E7-5979BFBC2BE5}" presName="centerShape" presStyleLbl="node0" presStyleIdx="0" presStyleCnt="1" custScaleX="152632" custScaleY="117461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FD2BEE6-3637-4F09-8AD9-C9F4CA52A2EB}" type="pres">
      <dgm:prSet presAssocID="{1EE40A29-8D86-4907-B35A-F2FEF923C0AF}" presName="node" presStyleLbl="node1" presStyleIdx="0" presStyleCnt="8" custScaleX="125050" custScaleY="673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9D46499F-B8CA-4BB3-A0A2-C8A9A98E6DA7}" type="pres">
      <dgm:prSet presAssocID="{1EE40A29-8D86-4907-B35A-F2FEF923C0AF}" presName="dummy" presStyleCnt="0"/>
      <dgm:spPr/>
    </dgm:pt>
    <dgm:pt modelId="{E18ADD35-E0B8-44D4-94D0-58CF19C257EB}" type="pres">
      <dgm:prSet presAssocID="{47D0BC98-5E5A-4E9B-B262-0A4ACF3CEB8A}" presName="sibTrans" presStyleLbl="sibTrans2D1" presStyleIdx="0" presStyleCnt="8"/>
      <dgm:spPr/>
      <dgm:t>
        <a:bodyPr/>
        <a:lstStyle/>
        <a:p>
          <a:endParaRPr lang="en-US"/>
        </a:p>
      </dgm:t>
    </dgm:pt>
    <dgm:pt modelId="{910B7CEC-91B4-44D9-9EA3-2D28F0A4EE8E}" type="pres">
      <dgm:prSet presAssocID="{75D3F767-A55E-4400-8BF3-88F4B1F27AC2}" presName="node" presStyleLbl="node1" presStyleIdx="1" presStyleCnt="8" custScaleX="125050" custScaleY="673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DE7A6B28-1AD1-47D4-A966-91AE3F7985D1}" type="pres">
      <dgm:prSet presAssocID="{75D3F767-A55E-4400-8BF3-88F4B1F27AC2}" presName="dummy" presStyleCnt="0"/>
      <dgm:spPr/>
    </dgm:pt>
    <dgm:pt modelId="{2AD9127D-E1CF-4BCA-92C2-6DD036B2B360}" type="pres">
      <dgm:prSet presAssocID="{04BD386D-2179-4561-8FBC-6B024C8609FD}" presName="sibTrans" presStyleLbl="sibTrans2D1" presStyleIdx="1" presStyleCnt="8"/>
      <dgm:spPr/>
      <dgm:t>
        <a:bodyPr/>
        <a:lstStyle/>
        <a:p>
          <a:endParaRPr lang="en-US"/>
        </a:p>
      </dgm:t>
    </dgm:pt>
    <dgm:pt modelId="{DDA713FB-5B27-4CEB-875F-63623EBDC4A9}" type="pres">
      <dgm:prSet presAssocID="{AEAC0D74-7E2F-4F75-90EE-80E1605BF720}" presName="node" presStyleLbl="node1" presStyleIdx="2" presStyleCnt="8" custScaleX="125050" custScaleY="673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F6E9E55F-AC20-498C-A618-0658E9FF718E}" type="pres">
      <dgm:prSet presAssocID="{AEAC0D74-7E2F-4F75-90EE-80E1605BF720}" presName="dummy" presStyleCnt="0"/>
      <dgm:spPr/>
    </dgm:pt>
    <dgm:pt modelId="{3A6EB401-6B7D-467F-A4C0-A6262C8DFF2F}" type="pres">
      <dgm:prSet presAssocID="{ABC62E19-EE64-4E25-AA01-2F1C547EB4FA}" presName="sibTrans" presStyleLbl="sibTrans2D1" presStyleIdx="2" presStyleCnt="8"/>
      <dgm:spPr/>
      <dgm:t>
        <a:bodyPr/>
        <a:lstStyle/>
        <a:p>
          <a:endParaRPr lang="en-US"/>
        </a:p>
      </dgm:t>
    </dgm:pt>
    <dgm:pt modelId="{0DA13961-C467-4050-B3D9-3B20EFC058CA}" type="pres">
      <dgm:prSet presAssocID="{E6E77E0B-3C48-4EB7-AF16-758CFD584F74}" presName="node" presStyleLbl="node1" presStyleIdx="3" presStyleCnt="8" custScaleX="137017" custScaleY="67332" custRadScaleRad="100039" custRadScaleInc="-4102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B64E9A1D-CEE4-46D3-A49E-A7480E411C8D}" type="pres">
      <dgm:prSet presAssocID="{E6E77E0B-3C48-4EB7-AF16-758CFD584F74}" presName="dummy" presStyleCnt="0"/>
      <dgm:spPr/>
    </dgm:pt>
    <dgm:pt modelId="{B4E3D7A1-0963-4D7D-96B9-B1E1F5F2D4F7}" type="pres">
      <dgm:prSet presAssocID="{2B3AC5CD-F9F9-431C-861F-70901AFB3DA1}" presName="sibTrans" presStyleLbl="sibTrans2D1" presStyleIdx="3" presStyleCnt="8"/>
      <dgm:spPr/>
      <dgm:t>
        <a:bodyPr/>
        <a:lstStyle/>
        <a:p>
          <a:endParaRPr lang="en-US"/>
        </a:p>
      </dgm:t>
    </dgm:pt>
    <dgm:pt modelId="{ECC31A6C-0260-4C42-81A4-6A1EB7593DF5}" type="pres">
      <dgm:prSet presAssocID="{4E5AF699-DFE7-4AB8-AD5B-4ACF669E8065}" presName="node" presStyleLbl="node1" presStyleIdx="4" presStyleCnt="8" custScaleX="125050" custScaleY="673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2EA5F685-6C32-42D3-A3EE-8E81630D19C4}" type="pres">
      <dgm:prSet presAssocID="{4E5AF699-DFE7-4AB8-AD5B-4ACF669E8065}" presName="dummy" presStyleCnt="0"/>
      <dgm:spPr/>
    </dgm:pt>
    <dgm:pt modelId="{5DB90445-542D-46D2-B2E5-4D8903B575AD}" type="pres">
      <dgm:prSet presAssocID="{EFC6E935-7158-483E-BB52-213BD7CC9C9A}" presName="sibTrans" presStyleLbl="sibTrans2D1" presStyleIdx="4" presStyleCnt="8"/>
      <dgm:spPr/>
      <dgm:t>
        <a:bodyPr/>
        <a:lstStyle/>
        <a:p>
          <a:endParaRPr lang="en-US"/>
        </a:p>
      </dgm:t>
    </dgm:pt>
    <dgm:pt modelId="{096F88B7-8AC9-446B-86DB-D5A7F8417052}" type="pres">
      <dgm:prSet presAssocID="{21F85FED-6217-4E74-AADB-CEF4319A4E38}" presName="node" presStyleLbl="node1" presStyleIdx="5" presStyleCnt="8" custScaleX="125050" custScaleY="673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320130FA-F907-4411-916A-05A4CA16DE12}" type="pres">
      <dgm:prSet presAssocID="{21F85FED-6217-4E74-AADB-CEF4319A4E38}" presName="dummy" presStyleCnt="0"/>
      <dgm:spPr/>
    </dgm:pt>
    <dgm:pt modelId="{0512A5DA-6CC2-403B-AB14-AF9FB76C152B}" type="pres">
      <dgm:prSet presAssocID="{95E79103-A323-4DF0-9F31-D8D5B29C0A1E}" presName="sibTrans" presStyleLbl="sibTrans2D1" presStyleIdx="5" presStyleCnt="8"/>
      <dgm:spPr/>
      <dgm:t>
        <a:bodyPr/>
        <a:lstStyle/>
        <a:p>
          <a:endParaRPr lang="en-US"/>
        </a:p>
      </dgm:t>
    </dgm:pt>
    <dgm:pt modelId="{33B19DF5-4EFF-4698-BF06-4822C18C0ED7}" type="pres">
      <dgm:prSet presAssocID="{206DB6D1-EDCC-4503-BAC4-CF0E678F1880}" presName="node" presStyleLbl="node1" presStyleIdx="6" presStyleCnt="8" custScaleX="125050" custScaleY="673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61828AF1-0EA6-4F56-ADA7-7C54F39F39DB}" type="pres">
      <dgm:prSet presAssocID="{206DB6D1-EDCC-4503-BAC4-CF0E678F1880}" presName="dummy" presStyleCnt="0"/>
      <dgm:spPr/>
    </dgm:pt>
    <dgm:pt modelId="{E518CE3B-0061-4306-9D0E-D2E524752C8C}" type="pres">
      <dgm:prSet presAssocID="{7C7215D8-5B38-4459-A329-5319203E8C06}" presName="sibTrans" presStyleLbl="sibTrans2D1" presStyleIdx="6" presStyleCnt="8"/>
      <dgm:spPr/>
      <dgm:t>
        <a:bodyPr/>
        <a:lstStyle/>
        <a:p>
          <a:endParaRPr lang="en-US"/>
        </a:p>
      </dgm:t>
    </dgm:pt>
    <dgm:pt modelId="{4C88ED06-F0BD-49C0-8025-E6CA10265922}" type="pres">
      <dgm:prSet presAssocID="{A53A9440-7E3A-4130-823B-F427204E641A}" presName="node" presStyleLbl="node1" presStyleIdx="7" presStyleCnt="8" custScaleX="125050" custScaleY="673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D5E124E7-2E62-4FDF-B305-2A6DE21E269C}" type="pres">
      <dgm:prSet presAssocID="{A53A9440-7E3A-4130-823B-F427204E641A}" presName="dummy" presStyleCnt="0"/>
      <dgm:spPr/>
    </dgm:pt>
    <dgm:pt modelId="{C6CA24A0-ADD1-43DD-B65C-2D6A09199A82}" type="pres">
      <dgm:prSet presAssocID="{0292D063-C2F8-46B9-B3A0-BFCB2E9B4A73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B6A31725-27F6-4D17-9FDE-7024EB29F7E6}" type="presOf" srcId="{8B16AC66-5EF8-480D-93E7-5979BFBC2BE5}" destId="{8975CEB3-BA72-4E65-B282-A812FA627AEA}" srcOrd="0" destOrd="0" presId="urn:microsoft.com/office/officeart/2005/8/layout/radial6"/>
    <dgm:cxn modelId="{75D824FA-4032-4541-A095-FAF29EA9A1C7}" srcId="{8B16AC66-5EF8-480D-93E7-5979BFBC2BE5}" destId="{1EE40A29-8D86-4907-B35A-F2FEF923C0AF}" srcOrd="0" destOrd="0" parTransId="{78BD6A85-6A26-415F-BB8A-225FE284A6A3}" sibTransId="{47D0BC98-5E5A-4E9B-B262-0A4ACF3CEB8A}"/>
    <dgm:cxn modelId="{AE1C6145-ADA5-48DE-B93B-EE418D804915}" srcId="{8B16AC66-5EF8-480D-93E7-5979BFBC2BE5}" destId="{AEAC0D74-7E2F-4F75-90EE-80E1605BF720}" srcOrd="2" destOrd="0" parTransId="{3679DF52-7A39-4B4F-BED1-74AD930B2D37}" sibTransId="{ABC62E19-EE64-4E25-AA01-2F1C547EB4FA}"/>
    <dgm:cxn modelId="{73AB5711-F3B6-4707-B756-E0FD1FDBE84C}" type="presOf" srcId="{7C7215D8-5B38-4459-A329-5319203E8C06}" destId="{E518CE3B-0061-4306-9D0E-D2E524752C8C}" srcOrd="0" destOrd="0" presId="urn:microsoft.com/office/officeart/2005/8/layout/radial6"/>
    <dgm:cxn modelId="{1935E2B8-B5CC-4615-BD51-A0199C37280C}" type="presOf" srcId="{47D0BC98-5E5A-4E9B-B262-0A4ACF3CEB8A}" destId="{E18ADD35-E0B8-44D4-94D0-58CF19C257EB}" srcOrd="0" destOrd="0" presId="urn:microsoft.com/office/officeart/2005/8/layout/radial6"/>
    <dgm:cxn modelId="{182E7BDD-4879-4CE9-8508-AE7B63014726}" srcId="{8B16AC66-5EF8-480D-93E7-5979BFBC2BE5}" destId="{A53A9440-7E3A-4130-823B-F427204E641A}" srcOrd="7" destOrd="0" parTransId="{8FEE2786-EE5B-4E43-BCD7-FCBE0F9D398F}" sibTransId="{0292D063-C2F8-46B9-B3A0-BFCB2E9B4A73}"/>
    <dgm:cxn modelId="{D99CC4B8-B582-4D35-94D6-38DDE88DE5E5}" srcId="{8B16AC66-5EF8-480D-93E7-5979BFBC2BE5}" destId="{4E5AF699-DFE7-4AB8-AD5B-4ACF669E8065}" srcOrd="4" destOrd="0" parTransId="{1D94426F-E072-4414-8C1E-B2EB8B96F309}" sibTransId="{EFC6E935-7158-483E-BB52-213BD7CC9C9A}"/>
    <dgm:cxn modelId="{C7889E56-36EA-4B6D-8EAC-454F25AC8811}" type="presOf" srcId="{75D3F767-A55E-4400-8BF3-88F4B1F27AC2}" destId="{910B7CEC-91B4-44D9-9EA3-2D28F0A4EE8E}" srcOrd="0" destOrd="0" presId="urn:microsoft.com/office/officeart/2005/8/layout/radial6"/>
    <dgm:cxn modelId="{BF824924-CFEE-4950-9587-975EF32FD5E8}" srcId="{8B16AC66-5EF8-480D-93E7-5979BFBC2BE5}" destId="{21F85FED-6217-4E74-AADB-CEF4319A4E38}" srcOrd="5" destOrd="0" parTransId="{6838C637-C4DF-424F-A1E0-70B38D347357}" sibTransId="{95E79103-A323-4DF0-9F31-D8D5B29C0A1E}"/>
    <dgm:cxn modelId="{A3773780-22FD-4D44-A2AB-629B44399C1C}" srcId="{8B16AC66-5EF8-480D-93E7-5979BFBC2BE5}" destId="{E6E77E0B-3C48-4EB7-AF16-758CFD584F74}" srcOrd="3" destOrd="0" parTransId="{3EE7B5CC-2640-44D3-B4EA-D53DD1A321AE}" sibTransId="{2B3AC5CD-F9F9-431C-861F-70901AFB3DA1}"/>
    <dgm:cxn modelId="{611966E6-4829-4851-A6C5-D7BA989BB43E}" type="presOf" srcId="{0292D063-C2F8-46B9-B3A0-BFCB2E9B4A73}" destId="{C6CA24A0-ADD1-43DD-B65C-2D6A09199A82}" srcOrd="0" destOrd="0" presId="urn:microsoft.com/office/officeart/2005/8/layout/radial6"/>
    <dgm:cxn modelId="{06FC8675-9E1C-4D75-8E25-6974C766B724}" srcId="{8B16AC66-5EF8-480D-93E7-5979BFBC2BE5}" destId="{206DB6D1-EDCC-4503-BAC4-CF0E678F1880}" srcOrd="6" destOrd="0" parTransId="{B6073DF2-9910-467F-96F9-238C40429772}" sibTransId="{7C7215D8-5B38-4459-A329-5319203E8C06}"/>
    <dgm:cxn modelId="{04521BA7-8567-4AFE-B9F2-8C822B7685E5}" srcId="{8B16AC66-5EF8-480D-93E7-5979BFBC2BE5}" destId="{75D3F767-A55E-4400-8BF3-88F4B1F27AC2}" srcOrd="1" destOrd="0" parTransId="{0A5E71F4-24A7-426D-9C38-54F1B41A8FA6}" sibTransId="{04BD386D-2179-4561-8FBC-6B024C8609FD}"/>
    <dgm:cxn modelId="{11A1F7E0-32B7-4B3B-9B1D-A14AA2FE8474}" type="presOf" srcId="{ABC62E19-EE64-4E25-AA01-2F1C547EB4FA}" destId="{3A6EB401-6B7D-467F-A4C0-A6262C8DFF2F}" srcOrd="0" destOrd="0" presId="urn:microsoft.com/office/officeart/2005/8/layout/radial6"/>
    <dgm:cxn modelId="{028DAB18-1478-4715-AD82-8CC357D36028}" type="presOf" srcId="{1EE40A29-8D86-4907-B35A-F2FEF923C0AF}" destId="{5FD2BEE6-3637-4F09-8AD9-C9F4CA52A2EB}" srcOrd="0" destOrd="0" presId="urn:microsoft.com/office/officeart/2005/8/layout/radial6"/>
    <dgm:cxn modelId="{93973B18-FFF6-4BB5-A14F-6D9845331326}" type="presOf" srcId="{4E5AF699-DFE7-4AB8-AD5B-4ACF669E8065}" destId="{ECC31A6C-0260-4C42-81A4-6A1EB7593DF5}" srcOrd="0" destOrd="0" presId="urn:microsoft.com/office/officeart/2005/8/layout/radial6"/>
    <dgm:cxn modelId="{A434E64F-FAD9-4DEB-8FF5-3BE4B106430C}" type="presOf" srcId="{AEAC0D74-7E2F-4F75-90EE-80E1605BF720}" destId="{DDA713FB-5B27-4CEB-875F-63623EBDC4A9}" srcOrd="0" destOrd="0" presId="urn:microsoft.com/office/officeart/2005/8/layout/radial6"/>
    <dgm:cxn modelId="{E28E1749-2F78-45D7-AF1F-1FC64ED1F2E8}" type="presOf" srcId="{206DB6D1-EDCC-4503-BAC4-CF0E678F1880}" destId="{33B19DF5-4EFF-4698-BF06-4822C18C0ED7}" srcOrd="0" destOrd="0" presId="urn:microsoft.com/office/officeart/2005/8/layout/radial6"/>
    <dgm:cxn modelId="{83DDC2C2-62D3-4D12-B88A-73D68431E02C}" srcId="{2B705476-CBEA-4C4C-9C37-388D830141DA}" destId="{8B16AC66-5EF8-480D-93E7-5979BFBC2BE5}" srcOrd="0" destOrd="0" parTransId="{E8E25F8E-7ECB-4D73-BC9C-70A2B96A4668}" sibTransId="{D35FE22A-86D2-4485-8C38-DA8DAFE54C3E}"/>
    <dgm:cxn modelId="{4FA00B2D-057B-4D48-B14B-B90C8825FB7A}" type="presOf" srcId="{04BD386D-2179-4561-8FBC-6B024C8609FD}" destId="{2AD9127D-E1CF-4BCA-92C2-6DD036B2B360}" srcOrd="0" destOrd="0" presId="urn:microsoft.com/office/officeart/2005/8/layout/radial6"/>
    <dgm:cxn modelId="{6C187D36-9BAC-4A0D-8789-095BB2A48F1D}" type="presOf" srcId="{A53A9440-7E3A-4130-823B-F427204E641A}" destId="{4C88ED06-F0BD-49C0-8025-E6CA10265922}" srcOrd="0" destOrd="0" presId="urn:microsoft.com/office/officeart/2005/8/layout/radial6"/>
    <dgm:cxn modelId="{311EEEF1-6FCB-419A-AD0D-6F4FDD3046AB}" type="presOf" srcId="{E6E77E0B-3C48-4EB7-AF16-758CFD584F74}" destId="{0DA13961-C467-4050-B3D9-3B20EFC058CA}" srcOrd="0" destOrd="0" presId="urn:microsoft.com/office/officeart/2005/8/layout/radial6"/>
    <dgm:cxn modelId="{530AE08C-85C1-4776-A270-6782C083F097}" type="presOf" srcId="{EFC6E935-7158-483E-BB52-213BD7CC9C9A}" destId="{5DB90445-542D-46D2-B2E5-4D8903B575AD}" srcOrd="0" destOrd="0" presId="urn:microsoft.com/office/officeart/2005/8/layout/radial6"/>
    <dgm:cxn modelId="{589B1E17-3226-4DF4-A0EF-13CE62AEE8FE}" type="presOf" srcId="{95E79103-A323-4DF0-9F31-D8D5B29C0A1E}" destId="{0512A5DA-6CC2-403B-AB14-AF9FB76C152B}" srcOrd="0" destOrd="0" presId="urn:microsoft.com/office/officeart/2005/8/layout/radial6"/>
    <dgm:cxn modelId="{F9F11B46-CA5B-476C-9254-7FED9BEF258F}" type="presOf" srcId="{2B3AC5CD-F9F9-431C-861F-70901AFB3DA1}" destId="{B4E3D7A1-0963-4D7D-96B9-B1E1F5F2D4F7}" srcOrd="0" destOrd="0" presId="urn:microsoft.com/office/officeart/2005/8/layout/radial6"/>
    <dgm:cxn modelId="{B5780471-0A77-47FE-A292-8EF45BC56B13}" type="presOf" srcId="{2B705476-CBEA-4C4C-9C37-388D830141DA}" destId="{34D2205B-700C-4E34-B24F-EB7DA11AFA08}" srcOrd="0" destOrd="0" presId="urn:microsoft.com/office/officeart/2005/8/layout/radial6"/>
    <dgm:cxn modelId="{F79127AF-23EB-4943-B862-1507E61C8944}" type="presOf" srcId="{21F85FED-6217-4E74-AADB-CEF4319A4E38}" destId="{096F88B7-8AC9-446B-86DB-D5A7F8417052}" srcOrd="0" destOrd="0" presId="urn:microsoft.com/office/officeart/2005/8/layout/radial6"/>
    <dgm:cxn modelId="{E1EBA13B-3A8C-40D9-897D-9A7EAAF3BFE1}" type="presParOf" srcId="{34D2205B-700C-4E34-B24F-EB7DA11AFA08}" destId="{8975CEB3-BA72-4E65-B282-A812FA627AEA}" srcOrd="0" destOrd="0" presId="urn:microsoft.com/office/officeart/2005/8/layout/radial6"/>
    <dgm:cxn modelId="{23028E17-1AB2-493E-8A12-8DC44F5504AA}" type="presParOf" srcId="{34D2205B-700C-4E34-B24F-EB7DA11AFA08}" destId="{5FD2BEE6-3637-4F09-8AD9-C9F4CA52A2EB}" srcOrd="1" destOrd="0" presId="urn:microsoft.com/office/officeart/2005/8/layout/radial6"/>
    <dgm:cxn modelId="{25395ACB-E1DA-4C1E-8A57-2BEC4448A036}" type="presParOf" srcId="{34D2205B-700C-4E34-B24F-EB7DA11AFA08}" destId="{9D46499F-B8CA-4BB3-A0A2-C8A9A98E6DA7}" srcOrd="2" destOrd="0" presId="urn:microsoft.com/office/officeart/2005/8/layout/radial6"/>
    <dgm:cxn modelId="{B2A35BE8-EFEF-407E-9B6B-DDB763D36285}" type="presParOf" srcId="{34D2205B-700C-4E34-B24F-EB7DA11AFA08}" destId="{E18ADD35-E0B8-44D4-94D0-58CF19C257EB}" srcOrd="3" destOrd="0" presId="urn:microsoft.com/office/officeart/2005/8/layout/radial6"/>
    <dgm:cxn modelId="{B9B8835B-3B28-4520-A0A3-8D918947E3B5}" type="presParOf" srcId="{34D2205B-700C-4E34-B24F-EB7DA11AFA08}" destId="{910B7CEC-91B4-44D9-9EA3-2D28F0A4EE8E}" srcOrd="4" destOrd="0" presId="urn:microsoft.com/office/officeart/2005/8/layout/radial6"/>
    <dgm:cxn modelId="{2819C161-6947-43F2-AF03-B33D5ED86B68}" type="presParOf" srcId="{34D2205B-700C-4E34-B24F-EB7DA11AFA08}" destId="{DE7A6B28-1AD1-47D4-A966-91AE3F7985D1}" srcOrd="5" destOrd="0" presId="urn:microsoft.com/office/officeart/2005/8/layout/radial6"/>
    <dgm:cxn modelId="{17669625-3803-44B6-A028-989CF11D8956}" type="presParOf" srcId="{34D2205B-700C-4E34-B24F-EB7DA11AFA08}" destId="{2AD9127D-E1CF-4BCA-92C2-6DD036B2B360}" srcOrd="6" destOrd="0" presId="urn:microsoft.com/office/officeart/2005/8/layout/radial6"/>
    <dgm:cxn modelId="{E3C7DC87-3698-46C0-A1E4-A14FD86FD1F6}" type="presParOf" srcId="{34D2205B-700C-4E34-B24F-EB7DA11AFA08}" destId="{DDA713FB-5B27-4CEB-875F-63623EBDC4A9}" srcOrd="7" destOrd="0" presId="urn:microsoft.com/office/officeart/2005/8/layout/radial6"/>
    <dgm:cxn modelId="{6A046598-4B24-4DD6-AA95-881971F2B9B2}" type="presParOf" srcId="{34D2205B-700C-4E34-B24F-EB7DA11AFA08}" destId="{F6E9E55F-AC20-498C-A618-0658E9FF718E}" srcOrd="8" destOrd="0" presId="urn:microsoft.com/office/officeart/2005/8/layout/radial6"/>
    <dgm:cxn modelId="{57986CED-5F14-4C9C-930E-8772639420B2}" type="presParOf" srcId="{34D2205B-700C-4E34-B24F-EB7DA11AFA08}" destId="{3A6EB401-6B7D-467F-A4C0-A6262C8DFF2F}" srcOrd="9" destOrd="0" presId="urn:microsoft.com/office/officeart/2005/8/layout/radial6"/>
    <dgm:cxn modelId="{753C6DA3-E522-47AD-B822-FCF14DB2FE5B}" type="presParOf" srcId="{34D2205B-700C-4E34-B24F-EB7DA11AFA08}" destId="{0DA13961-C467-4050-B3D9-3B20EFC058CA}" srcOrd="10" destOrd="0" presId="urn:microsoft.com/office/officeart/2005/8/layout/radial6"/>
    <dgm:cxn modelId="{E20632E5-9BEC-4231-8D08-BAF9A4E5638E}" type="presParOf" srcId="{34D2205B-700C-4E34-B24F-EB7DA11AFA08}" destId="{B64E9A1D-CEE4-46D3-A49E-A7480E411C8D}" srcOrd="11" destOrd="0" presId="urn:microsoft.com/office/officeart/2005/8/layout/radial6"/>
    <dgm:cxn modelId="{E8CDEC71-68A4-4CE0-9267-88E0ABE635E2}" type="presParOf" srcId="{34D2205B-700C-4E34-B24F-EB7DA11AFA08}" destId="{B4E3D7A1-0963-4D7D-96B9-B1E1F5F2D4F7}" srcOrd="12" destOrd="0" presId="urn:microsoft.com/office/officeart/2005/8/layout/radial6"/>
    <dgm:cxn modelId="{630C1DF2-BB76-4685-BDC3-265EAF9477AB}" type="presParOf" srcId="{34D2205B-700C-4E34-B24F-EB7DA11AFA08}" destId="{ECC31A6C-0260-4C42-81A4-6A1EB7593DF5}" srcOrd="13" destOrd="0" presId="urn:microsoft.com/office/officeart/2005/8/layout/radial6"/>
    <dgm:cxn modelId="{64DDA2CF-00C8-457C-9F74-361734132BC1}" type="presParOf" srcId="{34D2205B-700C-4E34-B24F-EB7DA11AFA08}" destId="{2EA5F685-6C32-42D3-A3EE-8E81630D19C4}" srcOrd="14" destOrd="0" presId="urn:microsoft.com/office/officeart/2005/8/layout/radial6"/>
    <dgm:cxn modelId="{4B23A352-BE0E-4696-B6B4-ECA58712710F}" type="presParOf" srcId="{34D2205B-700C-4E34-B24F-EB7DA11AFA08}" destId="{5DB90445-542D-46D2-B2E5-4D8903B575AD}" srcOrd="15" destOrd="0" presId="urn:microsoft.com/office/officeart/2005/8/layout/radial6"/>
    <dgm:cxn modelId="{006D44CB-1B1F-4DCF-8284-B47C44993568}" type="presParOf" srcId="{34D2205B-700C-4E34-B24F-EB7DA11AFA08}" destId="{096F88B7-8AC9-446B-86DB-D5A7F8417052}" srcOrd="16" destOrd="0" presId="urn:microsoft.com/office/officeart/2005/8/layout/radial6"/>
    <dgm:cxn modelId="{8BA11723-38F9-487B-A564-F56BA33CB7BD}" type="presParOf" srcId="{34D2205B-700C-4E34-B24F-EB7DA11AFA08}" destId="{320130FA-F907-4411-916A-05A4CA16DE12}" srcOrd="17" destOrd="0" presId="urn:microsoft.com/office/officeart/2005/8/layout/radial6"/>
    <dgm:cxn modelId="{8B2E0F82-F7C7-4488-B312-0AD5453D453C}" type="presParOf" srcId="{34D2205B-700C-4E34-B24F-EB7DA11AFA08}" destId="{0512A5DA-6CC2-403B-AB14-AF9FB76C152B}" srcOrd="18" destOrd="0" presId="urn:microsoft.com/office/officeart/2005/8/layout/radial6"/>
    <dgm:cxn modelId="{52FF7B6C-0E13-4320-8085-5EA6DAC3A58A}" type="presParOf" srcId="{34D2205B-700C-4E34-B24F-EB7DA11AFA08}" destId="{33B19DF5-4EFF-4698-BF06-4822C18C0ED7}" srcOrd="19" destOrd="0" presId="urn:microsoft.com/office/officeart/2005/8/layout/radial6"/>
    <dgm:cxn modelId="{232B1948-1DBB-49C6-B295-6E8BD33F6DEA}" type="presParOf" srcId="{34D2205B-700C-4E34-B24F-EB7DA11AFA08}" destId="{61828AF1-0EA6-4F56-ADA7-7C54F39F39DB}" srcOrd="20" destOrd="0" presId="urn:microsoft.com/office/officeart/2005/8/layout/radial6"/>
    <dgm:cxn modelId="{50896763-70D9-40CB-93AC-5F42F557E6F6}" type="presParOf" srcId="{34D2205B-700C-4E34-B24F-EB7DA11AFA08}" destId="{E518CE3B-0061-4306-9D0E-D2E524752C8C}" srcOrd="21" destOrd="0" presId="urn:microsoft.com/office/officeart/2005/8/layout/radial6"/>
    <dgm:cxn modelId="{50307F55-9555-480E-A88C-F461E18CDC67}" type="presParOf" srcId="{34D2205B-700C-4E34-B24F-EB7DA11AFA08}" destId="{4C88ED06-F0BD-49C0-8025-E6CA10265922}" srcOrd="22" destOrd="0" presId="urn:microsoft.com/office/officeart/2005/8/layout/radial6"/>
    <dgm:cxn modelId="{03642154-85D3-4035-AA79-559AEF3278CF}" type="presParOf" srcId="{34D2205B-700C-4E34-B24F-EB7DA11AFA08}" destId="{D5E124E7-2E62-4FDF-B305-2A6DE21E269C}" srcOrd="23" destOrd="0" presId="urn:microsoft.com/office/officeart/2005/8/layout/radial6"/>
    <dgm:cxn modelId="{C64164D4-88D5-4148-B762-845CEC1589A6}" type="presParOf" srcId="{34D2205B-700C-4E34-B24F-EB7DA11AFA08}" destId="{C6CA24A0-ADD1-43DD-B65C-2D6A09199A82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BB2122-BCA8-475E-A13C-2F5BBC20EC99}" type="doc">
      <dgm:prSet loTypeId="urn:microsoft.com/office/officeart/2005/8/layout/hProcess9" loCatId="process" qsTypeId="urn:microsoft.com/office/officeart/2005/8/quickstyle/simple1#3" qsCatId="simple" csTypeId="urn:microsoft.com/office/officeart/2005/8/colors/colorful1#6" csCatId="colorful" phldr="1"/>
      <dgm:spPr/>
    </dgm:pt>
    <dgm:pt modelId="{9492E7EA-753E-4311-8B10-9595BB430D51}">
      <dgm:prSet phldrT="[Texto]"/>
      <dgm:spPr/>
      <dgm:t>
        <a:bodyPr/>
        <a:lstStyle/>
        <a:p>
          <a:r>
            <a:rPr lang="es-ES" dirty="0" smtClean="0"/>
            <a:t>Estructura lógica definida (“registro ordenado del gasto”)</a:t>
          </a:r>
          <a:endParaRPr lang="es-ES" dirty="0"/>
        </a:p>
      </dgm:t>
    </dgm:pt>
    <dgm:pt modelId="{F12E2619-675B-4806-9303-865E6F9797AE}" type="parTrans" cxnId="{2639FB6D-AF32-4E42-96BC-9E9EBCC26CD2}">
      <dgm:prSet/>
      <dgm:spPr/>
      <dgm:t>
        <a:bodyPr/>
        <a:lstStyle/>
        <a:p>
          <a:endParaRPr lang="es-ES"/>
        </a:p>
      </dgm:t>
    </dgm:pt>
    <dgm:pt modelId="{BF999DE0-F74B-4953-8DD1-CE116BB1A1CD}" type="sibTrans" cxnId="{2639FB6D-AF32-4E42-96BC-9E9EBCC26CD2}">
      <dgm:prSet/>
      <dgm:spPr/>
      <dgm:t>
        <a:bodyPr/>
        <a:lstStyle/>
        <a:p>
          <a:endParaRPr lang="es-ES"/>
        </a:p>
      </dgm:t>
    </dgm:pt>
    <dgm:pt modelId="{BB869C48-91F6-45F4-B2C4-A9DAA06856CB}">
      <dgm:prSet phldrT="[Texto]"/>
      <dgm:spPr/>
      <dgm:t>
        <a:bodyPr/>
        <a:lstStyle/>
        <a:p>
          <a:r>
            <a:rPr lang="es-ES" dirty="0" smtClean="0"/>
            <a:t>Generación de información de desempeño confiable y oportuna (seguimiento)</a:t>
          </a:r>
          <a:endParaRPr lang="es-ES" dirty="0"/>
        </a:p>
      </dgm:t>
    </dgm:pt>
    <dgm:pt modelId="{1A1C9821-D595-49EB-9F1D-B2C0C8A778B2}" type="parTrans" cxnId="{4FFC187A-9F42-496D-B8B0-50B09D08C82D}">
      <dgm:prSet/>
      <dgm:spPr/>
      <dgm:t>
        <a:bodyPr/>
        <a:lstStyle/>
        <a:p>
          <a:endParaRPr lang="es-ES"/>
        </a:p>
      </dgm:t>
    </dgm:pt>
    <dgm:pt modelId="{E3498529-2D52-44F4-83BB-7FFCA425CBB5}" type="sibTrans" cxnId="{4FFC187A-9F42-496D-B8B0-50B09D08C82D}">
      <dgm:prSet/>
      <dgm:spPr/>
      <dgm:t>
        <a:bodyPr/>
        <a:lstStyle/>
        <a:p>
          <a:endParaRPr lang="es-ES"/>
        </a:p>
      </dgm:t>
    </dgm:pt>
    <dgm:pt modelId="{65466C0B-8D4E-4F3B-B24D-A10CB994AA2D}">
      <dgm:prSet phldrT="[Texto]"/>
      <dgm:spPr/>
      <dgm:t>
        <a:bodyPr/>
        <a:lstStyle/>
        <a:p>
          <a:r>
            <a:rPr lang="es-ES" dirty="0" smtClean="0"/>
            <a:t>Evidencia de causalidad real (evaluación)</a:t>
          </a:r>
          <a:endParaRPr lang="es-ES" dirty="0"/>
        </a:p>
      </dgm:t>
    </dgm:pt>
    <dgm:pt modelId="{60831208-98ED-4A1F-BAA9-F19F0AF98B94}" type="parTrans" cxnId="{5D341561-CF96-454F-BD2A-E2947E7EBCCF}">
      <dgm:prSet/>
      <dgm:spPr/>
      <dgm:t>
        <a:bodyPr/>
        <a:lstStyle/>
        <a:p>
          <a:endParaRPr lang="es-ES"/>
        </a:p>
      </dgm:t>
    </dgm:pt>
    <dgm:pt modelId="{08C55AC4-E858-46C0-91F1-3270D45471A2}" type="sibTrans" cxnId="{5D341561-CF96-454F-BD2A-E2947E7EBCCF}">
      <dgm:prSet/>
      <dgm:spPr/>
      <dgm:t>
        <a:bodyPr/>
        <a:lstStyle/>
        <a:p>
          <a:endParaRPr lang="es-ES"/>
        </a:p>
      </dgm:t>
    </dgm:pt>
    <dgm:pt modelId="{E604BB81-F9F6-4193-8D35-2AD541E2D337}" type="pres">
      <dgm:prSet presAssocID="{FBBB2122-BCA8-475E-A13C-2F5BBC20EC99}" presName="CompostProcess" presStyleCnt="0">
        <dgm:presLayoutVars>
          <dgm:dir/>
          <dgm:resizeHandles val="exact"/>
        </dgm:presLayoutVars>
      </dgm:prSet>
      <dgm:spPr/>
    </dgm:pt>
    <dgm:pt modelId="{97434331-10DD-405A-AE41-3F2F7D85D4EF}" type="pres">
      <dgm:prSet presAssocID="{FBBB2122-BCA8-475E-A13C-2F5BBC20EC99}" presName="arrow" presStyleLbl="bgShp" presStyleIdx="0" presStyleCnt="1"/>
      <dgm:spPr/>
    </dgm:pt>
    <dgm:pt modelId="{B13DE07F-BD69-4BA4-A9AE-0BF3D7AF06E1}" type="pres">
      <dgm:prSet presAssocID="{FBBB2122-BCA8-475E-A13C-2F5BBC20EC99}" presName="linearProcess" presStyleCnt="0"/>
      <dgm:spPr/>
    </dgm:pt>
    <dgm:pt modelId="{B4AAF0E8-63A5-4A1E-A403-A78DD7CD5EB9}" type="pres">
      <dgm:prSet presAssocID="{9492E7EA-753E-4311-8B10-9595BB430D5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D6ED84-281A-4537-9F8B-599D2D4D4876}" type="pres">
      <dgm:prSet presAssocID="{BF999DE0-F74B-4953-8DD1-CE116BB1A1CD}" presName="sibTrans" presStyleCnt="0"/>
      <dgm:spPr/>
    </dgm:pt>
    <dgm:pt modelId="{568CD6B6-3EB6-47CC-88B9-38CC49EE242D}" type="pres">
      <dgm:prSet presAssocID="{BB869C48-91F6-45F4-B2C4-A9DAA06856C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40F7DA-7124-427C-B6BC-CD4435821FF3}" type="pres">
      <dgm:prSet presAssocID="{E3498529-2D52-44F4-83BB-7FFCA425CBB5}" presName="sibTrans" presStyleCnt="0"/>
      <dgm:spPr/>
    </dgm:pt>
    <dgm:pt modelId="{8530A3FB-70A8-404E-BFFB-EDB6A269C1F3}" type="pres">
      <dgm:prSet presAssocID="{65466C0B-8D4E-4F3B-B24D-A10CB994AA2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97C842D-BDF5-46D3-8537-E004D7C31976}" type="presOf" srcId="{FBBB2122-BCA8-475E-A13C-2F5BBC20EC99}" destId="{E604BB81-F9F6-4193-8D35-2AD541E2D337}" srcOrd="0" destOrd="0" presId="urn:microsoft.com/office/officeart/2005/8/layout/hProcess9"/>
    <dgm:cxn modelId="{C2FBC3FD-0E58-48F5-B901-08CC1A8BFB5F}" type="presOf" srcId="{9492E7EA-753E-4311-8B10-9595BB430D51}" destId="{B4AAF0E8-63A5-4A1E-A403-A78DD7CD5EB9}" srcOrd="0" destOrd="0" presId="urn:microsoft.com/office/officeart/2005/8/layout/hProcess9"/>
    <dgm:cxn modelId="{D5AD7C32-4150-4727-82C0-739E12C5CB43}" type="presOf" srcId="{65466C0B-8D4E-4F3B-B24D-A10CB994AA2D}" destId="{8530A3FB-70A8-404E-BFFB-EDB6A269C1F3}" srcOrd="0" destOrd="0" presId="urn:microsoft.com/office/officeart/2005/8/layout/hProcess9"/>
    <dgm:cxn modelId="{5D341561-CF96-454F-BD2A-E2947E7EBCCF}" srcId="{FBBB2122-BCA8-475E-A13C-2F5BBC20EC99}" destId="{65466C0B-8D4E-4F3B-B24D-A10CB994AA2D}" srcOrd="2" destOrd="0" parTransId="{60831208-98ED-4A1F-BAA9-F19F0AF98B94}" sibTransId="{08C55AC4-E858-46C0-91F1-3270D45471A2}"/>
    <dgm:cxn modelId="{4FFC187A-9F42-496D-B8B0-50B09D08C82D}" srcId="{FBBB2122-BCA8-475E-A13C-2F5BBC20EC99}" destId="{BB869C48-91F6-45F4-B2C4-A9DAA06856CB}" srcOrd="1" destOrd="0" parTransId="{1A1C9821-D595-49EB-9F1D-B2C0C8A778B2}" sibTransId="{E3498529-2D52-44F4-83BB-7FFCA425CBB5}"/>
    <dgm:cxn modelId="{08313166-F94A-4F89-9105-4C14D351F4F5}" type="presOf" srcId="{BB869C48-91F6-45F4-B2C4-A9DAA06856CB}" destId="{568CD6B6-3EB6-47CC-88B9-38CC49EE242D}" srcOrd="0" destOrd="0" presId="urn:microsoft.com/office/officeart/2005/8/layout/hProcess9"/>
    <dgm:cxn modelId="{2639FB6D-AF32-4E42-96BC-9E9EBCC26CD2}" srcId="{FBBB2122-BCA8-475E-A13C-2F5BBC20EC99}" destId="{9492E7EA-753E-4311-8B10-9595BB430D51}" srcOrd="0" destOrd="0" parTransId="{F12E2619-675B-4806-9303-865E6F9797AE}" sibTransId="{BF999DE0-F74B-4953-8DD1-CE116BB1A1CD}"/>
    <dgm:cxn modelId="{BB732168-C6A6-4FCD-A20F-399C91103D52}" type="presParOf" srcId="{E604BB81-F9F6-4193-8D35-2AD541E2D337}" destId="{97434331-10DD-405A-AE41-3F2F7D85D4EF}" srcOrd="0" destOrd="0" presId="urn:microsoft.com/office/officeart/2005/8/layout/hProcess9"/>
    <dgm:cxn modelId="{1C1E87BC-D279-43C0-9EC5-A5923D8CCF86}" type="presParOf" srcId="{E604BB81-F9F6-4193-8D35-2AD541E2D337}" destId="{B13DE07F-BD69-4BA4-A9AE-0BF3D7AF06E1}" srcOrd="1" destOrd="0" presId="urn:microsoft.com/office/officeart/2005/8/layout/hProcess9"/>
    <dgm:cxn modelId="{069EFD46-D5AD-4961-90BF-DDD55233202E}" type="presParOf" srcId="{B13DE07F-BD69-4BA4-A9AE-0BF3D7AF06E1}" destId="{B4AAF0E8-63A5-4A1E-A403-A78DD7CD5EB9}" srcOrd="0" destOrd="0" presId="urn:microsoft.com/office/officeart/2005/8/layout/hProcess9"/>
    <dgm:cxn modelId="{FA9D3B24-8408-46AC-8A1C-92142949CBD8}" type="presParOf" srcId="{B13DE07F-BD69-4BA4-A9AE-0BF3D7AF06E1}" destId="{76D6ED84-281A-4537-9F8B-599D2D4D4876}" srcOrd="1" destOrd="0" presId="urn:microsoft.com/office/officeart/2005/8/layout/hProcess9"/>
    <dgm:cxn modelId="{F5AA13C4-8A69-485E-9CF6-1FC3E6DB8B5E}" type="presParOf" srcId="{B13DE07F-BD69-4BA4-A9AE-0BF3D7AF06E1}" destId="{568CD6B6-3EB6-47CC-88B9-38CC49EE242D}" srcOrd="2" destOrd="0" presId="urn:microsoft.com/office/officeart/2005/8/layout/hProcess9"/>
    <dgm:cxn modelId="{2022DBCD-1686-4A39-B18A-C63CD845769B}" type="presParOf" srcId="{B13DE07F-BD69-4BA4-A9AE-0BF3D7AF06E1}" destId="{1F40F7DA-7124-427C-B6BC-CD4435821FF3}" srcOrd="3" destOrd="0" presId="urn:microsoft.com/office/officeart/2005/8/layout/hProcess9"/>
    <dgm:cxn modelId="{F474BDF6-56E1-44FD-87AA-8B06767AC3EC}" type="presParOf" srcId="{B13DE07F-BD69-4BA4-A9AE-0BF3D7AF06E1}" destId="{8530A3FB-70A8-404E-BFFB-EDB6A269C1F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95859-1795-47C0-8776-6EE3A6E2D6F6}">
      <dsp:nvSpPr>
        <dsp:cNvPr id="0" name=""/>
        <dsp:cNvSpPr/>
      </dsp:nvSpPr>
      <dsp:spPr>
        <a:xfrm>
          <a:off x="2296304" y="0"/>
          <a:ext cx="1122391" cy="948055"/>
        </a:xfrm>
        <a:prstGeom prst="trapezoid">
          <a:avLst>
            <a:gd name="adj" fmla="val 60281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solidFill>
                <a:schemeClr val="bg1"/>
              </a:solidFill>
            </a:rPr>
            <a:t>Planes Nacionales</a:t>
          </a:r>
          <a:endParaRPr lang="es-ES" sz="1400" b="1" kern="1200" dirty="0">
            <a:solidFill>
              <a:schemeClr val="bg1"/>
            </a:solidFill>
          </a:endParaRPr>
        </a:p>
      </dsp:txBody>
      <dsp:txXfrm>
        <a:off x="2296304" y="0"/>
        <a:ext cx="1122391" cy="948055"/>
      </dsp:txXfrm>
    </dsp:sp>
    <dsp:sp modelId="{F2B09D92-10D2-4A24-8149-CABD8B5608B6}">
      <dsp:nvSpPr>
        <dsp:cNvPr id="0" name=""/>
        <dsp:cNvSpPr/>
      </dsp:nvSpPr>
      <dsp:spPr>
        <a:xfrm>
          <a:off x="1714500" y="948055"/>
          <a:ext cx="2285999" cy="948055"/>
        </a:xfrm>
        <a:prstGeom prst="trapezoid">
          <a:avLst>
            <a:gd name="adj" fmla="val 6028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500" kern="1200" dirty="0" smtClean="0"/>
            <a:t>Planes sectoriales</a:t>
          </a:r>
          <a:endParaRPr lang="es-ES" sz="2500" kern="1200" dirty="0"/>
        </a:p>
      </dsp:txBody>
      <dsp:txXfrm>
        <a:off x="2114550" y="948055"/>
        <a:ext cx="1485900" cy="948055"/>
      </dsp:txXfrm>
    </dsp:sp>
    <dsp:sp modelId="{36F9DDD8-B65E-4CC1-BDE4-492C202A5316}">
      <dsp:nvSpPr>
        <dsp:cNvPr id="0" name=""/>
        <dsp:cNvSpPr/>
      </dsp:nvSpPr>
      <dsp:spPr>
        <a:xfrm>
          <a:off x="1143000" y="1896110"/>
          <a:ext cx="3429000" cy="948055"/>
        </a:xfrm>
        <a:prstGeom prst="trapezoid">
          <a:avLst>
            <a:gd name="adj" fmla="val 60281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500" kern="1200" dirty="0" smtClean="0"/>
            <a:t>Planes regionales</a:t>
          </a:r>
          <a:endParaRPr lang="es-ES" sz="2500" kern="1200" dirty="0"/>
        </a:p>
      </dsp:txBody>
      <dsp:txXfrm>
        <a:off x="1743074" y="1896110"/>
        <a:ext cx="2228850" cy="948055"/>
      </dsp:txXfrm>
    </dsp:sp>
    <dsp:sp modelId="{B7AA497C-4BB9-4833-9CD5-539E5AB43E7F}">
      <dsp:nvSpPr>
        <dsp:cNvPr id="0" name=""/>
        <dsp:cNvSpPr/>
      </dsp:nvSpPr>
      <dsp:spPr>
        <a:xfrm>
          <a:off x="571500" y="2844165"/>
          <a:ext cx="4571999" cy="948055"/>
        </a:xfrm>
        <a:prstGeom prst="trapezoid">
          <a:avLst>
            <a:gd name="adj" fmla="val 60281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500" kern="1200" dirty="0" smtClean="0"/>
            <a:t>Planes provinciales</a:t>
          </a:r>
          <a:endParaRPr lang="es-ES" sz="2500" kern="1200" dirty="0"/>
        </a:p>
      </dsp:txBody>
      <dsp:txXfrm>
        <a:off x="1371599" y="2844165"/>
        <a:ext cx="2971800" cy="948055"/>
      </dsp:txXfrm>
    </dsp:sp>
    <dsp:sp modelId="{26DE016C-14A5-4C59-B4F5-84359F944C96}">
      <dsp:nvSpPr>
        <dsp:cNvPr id="0" name=""/>
        <dsp:cNvSpPr/>
      </dsp:nvSpPr>
      <dsp:spPr>
        <a:xfrm>
          <a:off x="0" y="3792220"/>
          <a:ext cx="5715000" cy="948055"/>
        </a:xfrm>
        <a:prstGeom prst="trapezoid">
          <a:avLst>
            <a:gd name="adj" fmla="val 60281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500" kern="1200" dirty="0" smtClean="0"/>
            <a:t>Planes distritales</a:t>
          </a:r>
          <a:endParaRPr lang="es-ES" sz="2500" kern="1200" dirty="0"/>
        </a:p>
      </dsp:txBody>
      <dsp:txXfrm>
        <a:off x="1000124" y="3792220"/>
        <a:ext cx="3714750" cy="9480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A4ABB-4E42-4803-A7B3-87660A4BD88C}">
      <dsp:nvSpPr>
        <dsp:cNvPr id="0" name=""/>
        <dsp:cNvSpPr/>
      </dsp:nvSpPr>
      <dsp:spPr>
        <a:xfrm>
          <a:off x="1392976" y="1831398"/>
          <a:ext cx="2028117" cy="1752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Programas Presupuestales (84%)</a:t>
          </a:r>
          <a:endParaRPr lang="es-ES" sz="1600" b="1" kern="1200" dirty="0"/>
        </a:p>
      </dsp:txBody>
      <dsp:txXfrm>
        <a:off x="1689987" y="2088086"/>
        <a:ext cx="1434095" cy="1239402"/>
      </dsp:txXfrm>
    </dsp:sp>
    <dsp:sp modelId="{3727F94C-A539-440A-B48F-7139EF918123}">
      <dsp:nvSpPr>
        <dsp:cNvPr id="0" name=""/>
        <dsp:cNvSpPr/>
      </dsp:nvSpPr>
      <dsp:spPr>
        <a:xfrm rot="12878639">
          <a:off x="756386" y="1615753"/>
          <a:ext cx="1038307" cy="43054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36CD2-21D7-49AC-AB16-C7013BD220EE}">
      <dsp:nvSpPr>
        <dsp:cNvPr id="0" name=""/>
        <dsp:cNvSpPr/>
      </dsp:nvSpPr>
      <dsp:spPr>
        <a:xfrm>
          <a:off x="-6502" y="961838"/>
          <a:ext cx="1435155" cy="11481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Seguimiento</a:t>
          </a:r>
          <a:r>
            <a:rPr lang="es-ES" sz="1400" kern="1200" dirty="0" smtClean="0"/>
            <a:t> </a:t>
          </a:r>
          <a:endParaRPr lang="es-ES" sz="1400" kern="1200" dirty="0"/>
        </a:p>
      </dsp:txBody>
      <dsp:txXfrm>
        <a:off x="27125" y="995465"/>
        <a:ext cx="1367901" cy="1080870"/>
      </dsp:txXfrm>
    </dsp:sp>
    <dsp:sp modelId="{05E234EB-9060-4DB0-85DA-CB00058E52B4}">
      <dsp:nvSpPr>
        <dsp:cNvPr id="0" name=""/>
        <dsp:cNvSpPr/>
      </dsp:nvSpPr>
      <dsp:spPr>
        <a:xfrm rot="16165192">
          <a:off x="1840196" y="1000240"/>
          <a:ext cx="1103455" cy="43054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EA115-1C59-48C7-BA88-D626F61E1ADD}">
      <dsp:nvSpPr>
        <dsp:cNvPr id="0" name=""/>
        <dsp:cNvSpPr/>
      </dsp:nvSpPr>
      <dsp:spPr>
        <a:xfrm>
          <a:off x="1668760" y="89751"/>
          <a:ext cx="1435155" cy="11481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Evaluación</a:t>
          </a:r>
          <a:endParaRPr lang="es-ES" sz="1600" kern="1200" dirty="0"/>
        </a:p>
      </dsp:txBody>
      <dsp:txXfrm>
        <a:off x="1702387" y="123378"/>
        <a:ext cx="1367901" cy="1080870"/>
      </dsp:txXfrm>
    </dsp:sp>
    <dsp:sp modelId="{180B89FB-84B6-4F9C-A2F1-8BAE9B9D9E6A}">
      <dsp:nvSpPr>
        <dsp:cNvPr id="0" name=""/>
        <dsp:cNvSpPr/>
      </dsp:nvSpPr>
      <dsp:spPr>
        <a:xfrm rot="19481463">
          <a:off x="3045305" y="1725442"/>
          <a:ext cx="1007766" cy="43054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C0B64-371C-4596-8F26-FA38CAF747FB}">
      <dsp:nvSpPr>
        <dsp:cNvPr id="0" name=""/>
        <dsp:cNvSpPr/>
      </dsp:nvSpPr>
      <dsp:spPr>
        <a:xfrm>
          <a:off x="3330353" y="1024371"/>
          <a:ext cx="1462495" cy="10230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Incentivos a la gestión</a:t>
          </a:r>
          <a:endParaRPr lang="es-ES" sz="1600" kern="1200" dirty="0"/>
        </a:p>
      </dsp:txBody>
      <dsp:txXfrm>
        <a:off x="3360317" y="1054335"/>
        <a:ext cx="1402567" cy="963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A24A0-ADD1-43DD-B65C-2D6A09199A82}">
      <dsp:nvSpPr>
        <dsp:cNvPr id="0" name=""/>
        <dsp:cNvSpPr/>
      </dsp:nvSpPr>
      <dsp:spPr>
        <a:xfrm>
          <a:off x="1183098" y="400179"/>
          <a:ext cx="3615072" cy="3615072"/>
        </a:xfrm>
        <a:prstGeom prst="blockArc">
          <a:avLst>
            <a:gd name="adj1" fmla="val 13500000"/>
            <a:gd name="adj2" fmla="val 16200000"/>
            <a:gd name="adj3" fmla="val 3428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8CE3B-0061-4306-9D0E-D2E524752C8C}">
      <dsp:nvSpPr>
        <dsp:cNvPr id="0" name=""/>
        <dsp:cNvSpPr/>
      </dsp:nvSpPr>
      <dsp:spPr>
        <a:xfrm>
          <a:off x="1183098" y="400179"/>
          <a:ext cx="3615072" cy="3615072"/>
        </a:xfrm>
        <a:prstGeom prst="blockArc">
          <a:avLst>
            <a:gd name="adj1" fmla="val 10800000"/>
            <a:gd name="adj2" fmla="val 13500000"/>
            <a:gd name="adj3" fmla="val 3428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2A5DA-6CC2-403B-AB14-AF9FB76C152B}">
      <dsp:nvSpPr>
        <dsp:cNvPr id="0" name=""/>
        <dsp:cNvSpPr/>
      </dsp:nvSpPr>
      <dsp:spPr>
        <a:xfrm>
          <a:off x="1183098" y="400179"/>
          <a:ext cx="3615072" cy="3615072"/>
        </a:xfrm>
        <a:prstGeom prst="blockArc">
          <a:avLst>
            <a:gd name="adj1" fmla="val 8100000"/>
            <a:gd name="adj2" fmla="val 10800000"/>
            <a:gd name="adj3" fmla="val 342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90445-542D-46D2-B2E5-4D8903B575AD}">
      <dsp:nvSpPr>
        <dsp:cNvPr id="0" name=""/>
        <dsp:cNvSpPr/>
      </dsp:nvSpPr>
      <dsp:spPr>
        <a:xfrm>
          <a:off x="1183098" y="400179"/>
          <a:ext cx="3615072" cy="3615072"/>
        </a:xfrm>
        <a:prstGeom prst="blockArc">
          <a:avLst>
            <a:gd name="adj1" fmla="val 5400000"/>
            <a:gd name="adj2" fmla="val 8100000"/>
            <a:gd name="adj3" fmla="val 3428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3D7A1-0963-4D7D-96B9-B1E1F5F2D4F7}">
      <dsp:nvSpPr>
        <dsp:cNvPr id="0" name=""/>
        <dsp:cNvSpPr/>
      </dsp:nvSpPr>
      <dsp:spPr>
        <a:xfrm>
          <a:off x="1183987" y="400179"/>
          <a:ext cx="3615072" cy="3615072"/>
        </a:xfrm>
        <a:prstGeom prst="blockArc">
          <a:avLst>
            <a:gd name="adj1" fmla="val 2331863"/>
            <a:gd name="adj2" fmla="val 5401721"/>
            <a:gd name="adj3" fmla="val 3428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EB401-6B7D-467F-A4C0-A6262C8DFF2F}">
      <dsp:nvSpPr>
        <dsp:cNvPr id="0" name=""/>
        <dsp:cNvSpPr/>
      </dsp:nvSpPr>
      <dsp:spPr>
        <a:xfrm>
          <a:off x="1183098" y="401284"/>
          <a:ext cx="3615072" cy="3615072"/>
        </a:xfrm>
        <a:prstGeom prst="blockArc">
          <a:avLst>
            <a:gd name="adj1" fmla="val 21597863"/>
            <a:gd name="adj2" fmla="val 2329120"/>
            <a:gd name="adj3" fmla="val 342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9127D-E1CF-4BCA-92C2-6DD036B2B360}">
      <dsp:nvSpPr>
        <dsp:cNvPr id="0" name=""/>
        <dsp:cNvSpPr/>
      </dsp:nvSpPr>
      <dsp:spPr>
        <a:xfrm>
          <a:off x="1183098" y="400179"/>
          <a:ext cx="3615072" cy="3615072"/>
        </a:xfrm>
        <a:prstGeom prst="blockArc">
          <a:avLst>
            <a:gd name="adj1" fmla="val 18900000"/>
            <a:gd name="adj2" fmla="val 0"/>
            <a:gd name="adj3" fmla="val 3428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ADD35-E0B8-44D4-94D0-58CF19C257EB}">
      <dsp:nvSpPr>
        <dsp:cNvPr id="0" name=""/>
        <dsp:cNvSpPr/>
      </dsp:nvSpPr>
      <dsp:spPr>
        <a:xfrm>
          <a:off x="1183098" y="400179"/>
          <a:ext cx="3615072" cy="3615072"/>
        </a:xfrm>
        <a:prstGeom prst="blockArc">
          <a:avLst>
            <a:gd name="adj1" fmla="val 16200000"/>
            <a:gd name="adj2" fmla="val 18900000"/>
            <a:gd name="adj3" fmla="val 3428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5CEB3-BA72-4E65-B282-A812FA627AEA}">
      <dsp:nvSpPr>
        <dsp:cNvPr id="0" name=""/>
        <dsp:cNvSpPr/>
      </dsp:nvSpPr>
      <dsp:spPr>
        <a:xfrm>
          <a:off x="2052292" y="1485596"/>
          <a:ext cx="1876683" cy="14442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600" b="0" kern="1200" dirty="0" smtClean="0">
              <a:solidFill>
                <a:srgbClr val="0070C0"/>
              </a:solidFill>
              <a:latin typeface="Baskerville Old Face" pitchFamily="18" charset="0"/>
            </a:rPr>
            <a:t>Plan de </a:t>
          </a:r>
          <a:r>
            <a:rPr lang="es-PE" sz="2600" b="1" kern="1200" dirty="0" smtClean="0">
              <a:solidFill>
                <a:srgbClr val="0070C0"/>
              </a:solidFill>
              <a:latin typeface="Baskerville Old Face" pitchFamily="18" charset="0"/>
            </a:rPr>
            <a:t>Incentivos Municipales</a:t>
          </a:r>
          <a:endParaRPr lang="es-PE" sz="2600" b="1" kern="1200" dirty="0">
            <a:solidFill>
              <a:srgbClr val="0070C0"/>
            </a:solidFill>
            <a:latin typeface="Baskerville Old Face" pitchFamily="18" charset="0"/>
          </a:endParaRPr>
        </a:p>
      </dsp:txBody>
      <dsp:txXfrm>
        <a:off x="2052292" y="1485596"/>
        <a:ext cx="1876683" cy="1444239"/>
      </dsp:txXfrm>
    </dsp:sp>
    <dsp:sp modelId="{5FD2BEE6-3637-4F09-8AD9-C9F4CA52A2EB}">
      <dsp:nvSpPr>
        <dsp:cNvPr id="0" name=""/>
        <dsp:cNvSpPr/>
      </dsp:nvSpPr>
      <dsp:spPr>
        <a:xfrm>
          <a:off x="2452492" y="141406"/>
          <a:ext cx="1076284" cy="57951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76B53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50" b="1" kern="1200" dirty="0" smtClean="0">
              <a:solidFill>
                <a:srgbClr val="76B531"/>
              </a:solidFill>
              <a:latin typeface="+mn-lt"/>
            </a:rPr>
            <a:t>Gestión de Residuos Sólidos</a:t>
          </a:r>
          <a:endParaRPr lang="es-PE" sz="1150" b="1" kern="1200" dirty="0">
            <a:solidFill>
              <a:srgbClr val="76B531"/>
            </a:solidFill>
            <a:latin typeface="+mn-lt"/>
          </a:endParaRPr>
        </a:p>
      </dsp:txBody>
      <dsp:txXfrm>
        <a:off x="2480782" y="169696"/>
        <a:ext cx="1019704" cy="522935"/>
      </dsp:txXfrm>
    </dsp:sp>
    <dsp:sp modelId="{910B7CEC-91B4-44D9-9EA3-2D28F0A4EE8E}">
      <dsp:nvSpPr>
        <dsp:cNvPr id="0" name=""/>
        <dsp:cNvSpPr/>
      </dsp:nvSpPr>
      <dsp:spPr>
        <a:xfrm>
          <a:off x="3708703" y="661746"/>
          <a:ext cx="1076284" cy="57951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F89F56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50" b="1" kern="1200" dirty="0" smtClean="0">
              <a:solidFill>
                <a:srgbClr val="F78E37"/>
              </a:solidFill>
              <a:latin typeface="+mn-lt"/>
            </a:rPr>
            <a:t>Gestión de Riesgos de Desastres</a:t>
          </a:r>
          <a:endParaRPr lang="es-PE" sz="1150" b="1" kern="1200" dirty="0">
            <a:solidFill>
              <a:srgbClr val="F78E37"/>
            </a:solidFill>
            <a:latin typeface="+mn-lt"/>
          </a:endParaRPr>
        </a:p>
      </dsp:txBody>
      <dsp:txXfrm>
        <a:off x="3736993" y="690036"/>
        <a:ext cx="1019704" cy="522935"/>
      </dsp:txXfrm>
    </dsp:sp>
    <dsp:sp modelId="{DDA713FB-5B27-4CEB-875F-63623EBDC4A9}">
      <dsp:nvSpPr>
        <dsp:cNvPr id="0" name=""/>
        <dsp:cNvSpPr/>
      </dsp:nvSpPr>
      <dsp:spPr>
        <a:xfrm>
          <a:off x="4229043" y="1917958"/>
          <a:ext cx="1076284" cy="57951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3D0B6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1" kern="1200" dirty="0" smtClean="0">
              <a:solidFill>
                <a:srgbClr val="3D0B6F"/>
              </a:solidFill>
              <a:latin typeface="+mn-lt"/>
            </a:rPr>
            <a:t>Simplificación Administrativa / Clima de Negocios</a:t>
          </a:r>
          <a:endParaRPr lang="es-PE" sz="1100" b="1" kern="1200" dirty="0">
            <a:solidFill>
              <a:srgbClr val="3D0B6F"/>
            </a:solidFill>
            <a:latin typeface="+mn-lt"/>
          </a:endParaRPr>
        </a:p>
      </dsp:txBody>
      <dsp:txXfrm>
        <a:off x="4257333" y="1946248"/>
        <a:ext cx="1019704" cy="522935"/>
      </dsp:txXfrm>
    </dsp:sp>
    <dsp:sp modelId="{0DA13961-C467-4050-B3D9-3B20EFC058CA}">
      <dsp:nvSpPr>
        <dsp:cNvPr id="0" name=""/>
        <dsp:cNvSpPr/>
      </dsp:nvSpPr>
      <dsp:spPr>
        <a:xfrm>
          <a:off x="3785164" y="3032707"/>
          <a:ext cx="1179282" cy="57951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3D0B6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1" kern="1200" dirty="0" smtClean="0">
              <a:solidFill>
                <a:srgbClr val="3D0B6F"/>
              </a:solidFill>
              <a:latin typeface="+mn-lt"/>
            </a:rPr>
            <a:t>Autosostenibilidad Fiscal</a:t>
          </a:r>
          <a:endParaRPr lang="es-PE" sz="1100" b="1" kern="1200" dirty="0">
            <a:solidFill>
              <a:srgbClr val="3D0B6F"/>
            </a:solidFill>
            <a:latin typeface="+mn-lt"/>
          </a:endParaRPr>
        </a:p>
      </dsp:txBody>
      <dsp:txXfrm>
        <a:off x="3813454" y="3060997"/>
        <a:ext cx="1122702" cy="522935"/>
      </dsp:txXfrm>
    </dsp:sp>
    <dsp:sp modelId="{ECC31A6C-0260-4C42-81A4-6A1EB7593DF5}">
      <dsp:nvSpPr>
        <dsp:cNvPr id="0" name=""/>
        <dsp:cNvSpPr/>
      </dsp:nvSpPr>
      <dsp:spPr>
        <a:xfrm>
          <a:off x="2452492" y="3694509"/>
          <a:ext cx="1076284" cy="57951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3D0B6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50" b="1" kern="1200" dirty="0" smtClean="0">
              <a:solidFill>
                <a:srgbClr val="3D0B6F"/>
              </a:solidFill>
              <a:latin typeface="+mn-lt"/>
            </a:rPr>
            <a:t>Inversión en Infraestructura Básica</a:t>
          </a:r>
          <a:endParaRPr lang="es-PE" sz="1150" b="1" kern="1200" dirty="0">
            <a:solidFill>
              <a:srgbClr val="3D0B6F"/>
            </a:solidFill>
            <a:latin typeface="+mn-lt"/>
          </a:endParaRPr>
        </a:p>
      </dsp:txBody>
      <dsp:txXfrm>
        <a:off x="2480782" y="3722799"/>
        <a:ext cx="1019704" cy="522935"/>
      </dsp:txXfrm>
    </dsp:sp>
    <dsp:sp modelId="{096F88B7-8AC9-446B-86DB-D5A7F8417052}">
      <dsp:nvSpPr>
        <dsp:cNvPr id="0" name=""/>
        <dsp:cNvSpPr/>
      </dsp:nvSpPr>
      <dsp:spPr>
        <a:xfrm>
          <a:off x="1196280" y="3174169"/>
          <a:ext cx="1076284" cy="57951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99003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50" b="1" kern="1200" dirty="0" smtClean="0">
              <a:solidFill>
                <a:srgbClr val="990033"/>
              </a:solidFill>
              <a:latin typeface="+mn-lt"/>
            </a:rPr>
            <a:t>Alimentación Escolar</a:t>
          </a:r>
          <a:endParaRPr lang="es-PE" sz="1150" b="1" kern="1200" dirty="0">
            <a:solidFill>
              <a:srgbClr val="990033"/>
            </a:solidFill>
            <a:latin typeface="+mn-lt"/>
          </a:endParaRPr>
        </a:p>
      </dsp:txBody>
      <dsp:txXfrm>
        <a:off x="1224570" y="3202459"/>
        <a:ext cx="1019704" cy="522935"/>
      </dsp:txXfrm>
    </dsp:sp>
    <dsp:sp modelId="{33B19DF5-4EFF-4698-BF06-4822C18C0ED7}">
      <dsp:nvSpPr>
        <dsp:cNvPr id="0" name=""/>
        <dsp:cNvSpPr/>
      </dsp:nvSpPr>
      <dsp:spPr>
        <a:xfrm>
          <a:off x="675940" y="1917958"/>
          <a:ext cx="1076284" cy="57951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99003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50" b="1" kern="1200" dirty="0" smtClean="0">
              <a:solidFill>
                <a:srgbClr val="990033"/>
              </a:solidFill>
              <a:latin typeface="+mn-lt"/>
            </a:rPr>
            <a:t>Mejora del Gasto Social</a:t>
          </a:r>
          <a:endParaRPr lang="es-PE" sz="1150" b="1" kern="1200" dirty="0">
            <a:solidFill>
              <a:srgbClr val="990033"/>
            </a:solidFill>
            <a:latin typeface="+mn-lt"/>
          </a:endParaRPr>
        </a:p>
      </dsp:txBody>
      <dsp:txXfrm>
        <a:off x="704230" y="1946248"/>
        <a:ext cx="1019704" cy="522935"/>
      </dsp:txXfrm>
    </dsp:sp>
    <dsp:sp modelId="{4C88ED06-F0BD-49C0-8025-E6CA10265922}">
      <dsp:nvSpPr>
        <dsp:cNvPr id="0" name=""/>
        <dsp:cNvSpPr/>
      </dsp:nvSpPr>
      <dsp:spPr>
        <a:xfrm>
          <a:off x="1196280" y="661746"/>
          <a:ext cx="1076284" cy="57951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002B82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50" b="1" kern="1200" dirty="0" smtClean="0">
              <a:solidFill>
                <a:srgbClr val="002B82"/>
              </a:solidFill>
              <a:latin typeface="+mj-lt"/>
            </a:rPr>
            <a:t>Reducción de la Desnutrición Crónica Infantil</a:t>
          </a:r>
          <a:endParaRPr lang="es-PE" sz="1150" b="1" kern="1200" dirty="0">
            <a:solidFill>
              <a:srgbClr val="002B82"/>
            </a:solidFill>
            <a:latin typeface="+mj-lt"/>
          </a:endParaRPr>
        </a:p>
      </dsp:txBody>
      <dsp:txXfrm>
        <a:off x="1224570" y="690036"/>
        <a:ext cx="1019704" cy="5229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34331-10DD-405A-AE41-3F2F7D85D4EF}">
      <dsp:nvSpPr>
        <dsp:cNvPr id="0" name=""/>
        <dsp:cNvSpPr/>
      </dsp:nvSpPr>
      <dsp:spPr>
        <a:xfrm>
          <a:off x="569943" y="0"/>
          <a:ext cx="6459360" cy="193683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AF0E8-63A5-4A1E-A403-A78DD7CD5EB9}">
      <dsp:nvSpPr>
        <dsp:cNvPr id="0" name=""/>
        <dsp:cNvSpPr/>
      </dsp:nvSpPr>
      <dsp:spPr>
        <a:xfrm>
          <a:off x="257513" y="581049"/>
          <a:ext cx="2279774" cy="7747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Estructura lógica definida (“registro ordenado del gasto”)</a:t>
          </a:r>
          <a:endParaRPr lang="es-ES" sz="1400" kern="1200" dirty="0"/>
        </a:p>
      </dsp:txBody>
      <dsp:txXfrm>
        <a:off x="295332" y="618868"/>
        <a:ext cx="2204136" cy="699094"/>
      </dsp:txXfrm>
    </dsp:sp>
    <dsp:sp modelId="{568CD6B6-3EB6-47CC-88B9-38CC49EE242D}">
      <dsp:nvSpPr>
        <dsp:cNvPr id="0" name=""/>
        <dsp:cNvSpPr/>
      </dsp:nvSpPr>
      <dsp:spPr>
        <a:xfrm>
          <a:off x="2659736" y="581049"/>
          <a:ext cx="2279774" cy="77473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Generación de información de desempeño confiable y oportuna (seguimiento)</a:t>
          </a:r>
          <a:endParaRPr lang="es-ES" sz="1400" kern="1200" dirty="0"/>
        </a:p>
      </dsp:txBody>
      <dsp:txXfrm>
        <a:off x="2697555" y="618868"/>
        <a:ext cx="2204136" cy="699094"/>
      </dsp:txXfrm>
    </dsp:sp>
    <dsp:sp modelId="{8530A3FB-70A8-404E-BFFB-EDB6A269C1F3}">
      <dsp:nvSpPr>
        <dsp:cNvPr id="0" name=""/>
        <dsp:cNvSpPr/>
      </dsp:nvSpPr>
      <dsp:spPr>
        <a:xfrm>
          <a:off x="5061960" y="581049"/>
          <a:ext cx="2279774" cy="7747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Evidencia de causalidad real (evaluación)</a:t>
          </a:r>
          <a:endParaRPr lang="es-ES" sz="1400" kern="1200" dirty="0"/>
        </a:p>
      </dsp:txBody>
      <dsp:txXfrm>
        <a:off x="5099779" y="618868"/>
        <a:ext cx="2204136" cy="699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BFEE80F-2FFD-4247-91FB-FBE7B56DD40A}" type="datetimeFigureOut">
              <a:rPr lang="es-MX"/>
              <a:pPr>
                <a:defRPr/>
              </a:pPr>
              <a:t>30/09/2014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511E19F-E1E7-4667-8DDC-612BBDCA782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7821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752A66-A5B1-4381-8CCC-8B2BE8372FF5}" type="slidenum">
              <a:rPr lang="es-MX" smtClean="0"/>
              <a:pPr/>
              <a:t>1</a:t>
            </a:fld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2317140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0" dirty="0" smtClean="0">
                <a:latin typeface="Calibri" pitchFamily="34" charset="0"/>
              </a:rPr>
              <a:t>Realizadas</a:t>
            </a:r>
          </a:p>
          <a:p>
            <a:pPr algn="just"/>
            <a:r>
              <a:rPr lang="es-ES" sz="2000" dirty="0" smtClean="0"/>
              <a:t>Básicamente, busca responder lo siguiente:</a:t>
            </a:r>
          </a:p>
          <a:p>
            <a:pPr lvl="1" algn="just"/>
            <a:r>
              <a:rPr lang="es-ES" sz="2000" dirty="0" smtClean="0"/>
              <a:t>¿El </a:t>
            </a:r>
            <a:r>
              <a:rPr lang="es-ES" sz="2000" u="sng" dirty="0" smtClean="0"/>
              <a:t>diseño</a:t>
            </a:r>
            <a:r>
              <a:rPr lang="es-ES" sz="2000" dirty="0" smtClean="0"/>
              <a:t> del programa es el más apropiado (consistente) para la obtención de resultados esperados? </a:t>
            </a:r>
          </a:p>
          <a:p>
            <a:pPr lvl="1" algn="just"/>
            <a:r>
              <a:rPr lang="es-ES" sz="2000" dirty="0" smtClean="0"/>
              <a:t>¿Qué tan eficiente es la </a:t>
            </a:r>
            <a:r>
              <a:rPr lang="es-ES" sz="2000" u="sng" dirty="0" smtClean="0"/>
              <a:t>gestión</a:t>
            </a:r>
            <a:r>
              <a:rPr lang="es-ES" sz="2000" dirty="0" smtClean="0"/>
              <a:t> del programa? </a:t>
            </a:r>
          </a:p>
          <a:p>
            <a:pPr lvl="1" algn="just"/>
            <a:r>
              <a:rPr lang="es-ES" sz="2000" dirty="0" smtClean="0"/>
              <a:t>¿Cuál es el </a:t>
            </a:r>
            <a:r>
              <a:rPr lang="es-ES" sz="2000" u="sng" dirty="0" smtClean="0"/>
              <a:t>desempeño</a:t>
            </a:r>
            <a:r>
              <a:rPr lang="es-ES" sz="2000" dirty="0" smtClean="0"/>
              <a:t> del programa?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0" dirty="0" smtClean="0">
                <a:latin typeface="Calibri" pitchFamily="34" charset="0"/>
              </a:rPr>
              <a:t> por personas naturales o ju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sz="1200" dirty="0" smtClean="0"/>
              <a:t>Todas las evaluaciones son públicas.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0" dirty="0" err="1" smtClean="0">
                <a:latin typeface="Calibri" pitchFamily="34" charset="0"/>
              </a:rPr>
              <a:t>rídicas</a:t>
            </a:r>
            <a:r>
              <a:rPr lang="es-ES" sz="1200" kern="0" dirty="0" smtClean="0">
                <a:latin typeface="Calibri" pitchFamily="34" charset="0"/>
              </a:rPr>
              <a:t> diferentes de las que diseñan y/o ejecutan las acciones que son objeto de evaluación.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sz="1200" dirty="0" smtClean="0"/>
              <a:t>MEF hace seguimiento periódico al cumplimiento de los compromisos.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sz="1200" dirty="0" smtClean="0"/>
              <a:t>Se traducen en compromisos formales de mejora: “</a:t>
            </a:r>
            <a:r>
              <a:rPr lang="en-US" sz="1200" dirty="0" smtClean="0"/>
              <a:t>matrices de </a:t>
            </a:r>
            <a:r>
              <a:rPr lang="es-PE" sz="1200" dirty="0" smtClean="0"/>
              <a:t>compromisos”</a:t>
            </a:r>
            <a:r>
              <a:rPr lang="en-US" sz="1200" dirty="0" smtClean="0"/>
              <a:t> (</a:t>
            </a:r>
            <a:r>
              <a:rPr lang="en-US" sz="1200" dirty="0" err="1" smtClean="0"/>
              <a:t>acciones</a:t>
            </a:r>
            <a:r>
              <a:rPr lang="en-US" sz="1200" dirty="0" smtClean="0"/>
              <a:t>, </a:t>
            </a:r>
            <a:r>
              <a:rPr lang="en-US" sz="1200" dirty="0" err="1" smtClean="0"/>
              <a:t>medios</a:t>
            </a:r>
            <a:r>
              <a:rPr lang="en-US" sz="1200" dirty="0" smtClean="0"/>
              <a:t> de </a:t>
            </a:r>
            <a:r>
              <a:rPr lang="en-US" sz="1200" dirty="0" err="1" smtClean="0"/>
              <a:t>verificación</a:t>
            </a:r>
            <a:r>
              <a:rPr lang="en-US" sz="1200" dirty="0" smtClean="0"/>
              <a:t> y </a:t>
            </a:r>
            <a:r>
              <a:rPr lang="en-US" sz="1200" dirty="0" err="1" smtClean="0"/>
              <a:t>plazos</a:t>
            </a:r>
            <a:r>
              <a:rPr lang="en-US" sz="1200" dirty="0" smtClean="0"/>
              <a:t>)</a:t>
            </a:r>
            <a:r>
              <a:rPr lang="es-PE" sz="1200" dirty="0" smtClean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11E19F-E1E7-4667-8DDC-612BBDCA7822}" type="slidenum">
              <a:rPr lang="es-MX" smtClean="0"/>
              <a:pPr>
                <a:defRPr/>
              </a:pPr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2920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defRPr/>
            </a:pPr>
            <a:r>
              <a:rPr lang="es-ES" sz="2200" dirty="0" smtClean="0"/>
              <a:t>28 EDEP culminadas</a:t>
            </a:r>
          </a:p>
          <a:p>
            <a:pPr lvl="1" algn="just">
              <a:defRPr/>
            </a:pPr>
            <a:r>
              <a:rPr lang="es-ES" sz="1800" dirty="0" smtClean="0"/>
              <a:t>18 matrices de compromisos formalizadas</a:t>
            </a:r>
          </a:p>
          <a:p>
            <a:pPr lvl="1" algn="just">
              <a:defRPr/>
            </a:pPr>
            <a:r>
              <a:rPr lang="es-ES" sz="1800" dirty="0" smtClean="0"/>
              <a:t>8 matrices de compromisos en proceso de formalización</a:t>
            </a:r>
          </a:p>
          <a:p>
            <a:pPr lvl="1" algn="just">
              <a:defRPr/>
            </a:pPr>
            <a:r>
              <a:rPr lang="es-ES" sz="1800" dirty="0" smtClean="0"/>
              <a:t>2 programas ya no existen.</a:t>
            </a:r>
          </a:p>
          <a:p>
            <a:pPr algn="just">
              <a:defRPr/>
            </a:pPr>
            <a:r>
              <a:rPr lang="es-ES" sz="2200" dirty="0" smtClean="0"/>
              <a:t>24 EDEP en camino (2013)</a:t>
            </a:r>
          </a:p>
          <a:p>
            <a:pPr lvl="1" algn="just">
              <a:defRPr/>
            </a:pPr>
            <a:r>
              <a:rPr lang="es-ES" sz="1800" dirty="0" smtClean="0"/>
              <a:t>14 en proceso</a:t>
            </a:r>
          </a:p>
          <a:p>
            <a:pPr lvl="1" algn="just">
              <a:defRPr/>
            </a:pPr>
            <a:r>
              <a:rPr lang="es-ES" sz="1800" dirty="0" smtClean="0"/>
              <a:t>10 por iniciar</a:t>
            </a:r>
          </a:p>
          <a:p>
            <a:pPr marL="342900" lvl="1" indent="-342900" algn="just"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es-ES" sz="2200" dirty="0" smtClean="0"/>
              <a:t>4 Evaluaciones de Impacto</a:t>
            </a:r>
          </a:p>
          <a:p>
            <a:pPr lvl="1" algn="just">
              <a:defRPr/>
            </a:pPr>
            <a:r>
              <a:rPr lang="es-ES" sz="1800" dirty="0" smtClean="0"/>
              <a:t>3 culminadas (PAN, Piloto Retén-Servicio-Franco, Trabaja Perú)</a:t>
            </a:r>
          </a:p>
          <a:p>
            <a:pPr lvl="1" algn="just">
              <a:defRPr/>
            </a:pPr>
            <a:r>
              <a:rPr lang="es-ES" sz="1800" dirty="0" smtClean="0"/>
              <a:t>1 en proceso (acompañamiento pedagógico)</a:t>
            </a:r>
          </a:p>
          <a:p>
            <a:pPr lvl="1" algn="just">
              <a:defRPr/>
            </a:pPr>
            <a:r>
              <a:rPr lang="es-ES" sz="1800" dirty="0" smtClean="0"/>
              <a:t>Líneas de base para 4 EI (en elaboración, colaboración INEI)</a:t>
            </a:r>
          </a:p>
          <a:p>
            <a:pPr marL="342900" lvl="1" indent="-342900" algn="just"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es-ES" sz="2200" dirty="0" smtClean="0"/>
              <a:t>Cumplimiento de compromisos a diciembre 2011:</a:t>
            </a:r>
          </a:p>
          <a:p>
            <a:pPr marL="695325" lvl="2" indent="-342900" algn="just">
              <a:defRPr/>
            </a:pPr>
            <a:r>
              <a:rPr lang="es-ES" sz="1800" dirty="0" smtClean="0"/>
              <a:t>Número de compromisos:  73</a:t>
            </a:r>
          </a:p>
          <a:p>
            <a:pPr marL="695325" lvl="2" indent="-342900" algn="just">
              <a:defRPr/>
            </a:pPr>
            <a:r>
              <a:rPr lang="es-ES" sz="1800" dirty="0" smtClean="0"/>
              <a:t>% de cumplimiento total: 32%</a:t>
            </a:r>
          </a:p>
          <a:p>
            <a:pPr marL="695325" lvl="2" indent="-342900" algn="just">
              <a:defRPr/>
            </a:pPr>
            <a:r>
              <a:rPr lang="es-ES" sz="1800" dirty="0" smtClean="0"/>
              <a:t>% de cumplimiento parcial: 49%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11E19F-E1E7-4667-8DDC-612BBDCA7822}" type="slidenum">
              <a:rPr lang="es-MX" smtClean="0"/>
              <a:pPr>
                <a:defRPr/>
              </a:pPr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0900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752A66-A5B1-4381-8CCC-8B2BE8372FF5}" type="slidenum">
              <a:rPr lang="es-MX" smtClean="0"/>
              <a:pPr/>
              <a:t>17</a:t>
            </a:fld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2317140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752A66-A5B1-4381-8CCC-8B2BE8372FF5}" type="slidenum">
              <a:rPr lang="es-MX" smtClean="0"/>
              <a:pPr/>
              <a:t>29</a:t>
            </a:fld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2317140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0" dirty="0" smtClean="0">
                <a:latin typeface="Calibri" pitchFamily="34" charset="0"/>
              </a:rPr>
              <a:t>En el marco del proceso de descentralización y mejora de la competitividad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s-PE" sz="1200" dirty="0" smtClean="0"/>
              <a:t>Metas definidas por los ministerios (gobierno central)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s-PE" sz="1200" dirty="0" smtClean="0"/>
              <a:t>Cada meta tiene un ponderador y se aplica a una tipología de municipios.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s-PE" sz="1200" dirty="0" smtClean="0"/>
              <a:t>Recursos adicionales al presupuesto.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s-PE" sz="1200" dirty="0" smtClean="0"/>
              <a:t>Participan todos los municipios (1,838).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s-PE" sz="1200" dirty="0" smtClean="0"/>
              <a:t>Los saldos por no cumplimiento se reparten entre los que cumplieron 100% de metas.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s-PE" sz="1200" dirty="0" smtClean="0"/>
              <a:t>~US$ 415 millones en 2013 (6% </a:t>
            </a:r>
            <a:r>
              <a:rPr lang="es-PE" sz="1200" dirty="0" err="1" smtClean="0"/>
              <a:t>ppto</a:t>
            </a:r>
            <a:r>
              <a:rPr lang="es-PE" sz="1200" dirty="0" smtClean="0"/>
              <a:t>. municipios).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11E19F-E1E7-4667-8DDC-612BBDCA7822}" type="slidenum">
              <a:rPr lang="es-MX" smtClean="0"/>
              <a:pPr>
                <a:defRPr/>
              </a:pPr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9444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E" altLang="es-ES" smtClean="0"/>
              <a:t>Clasificación de municipalidades PI 2014:</a:t>
            </a:r>
          </a:p>
          <a:p>
            <a:pPr>
              <a:buFontTx/>
              <a:buChar char="•"/>
            </a:pPr>
            <a:r>
              <a:rPr lang="es-PE" altLang="es-ES" smtClean="0"/>
              <a:t>CPA: Ciudades principales tipo A.</a:t>
            </a:r>
          </a:p>
          <a:p>
            <a:pPr>
              <a:buFontTx/>
              <a:buChar char="•"/>
            </a:pPr>
            <a:r>
              <a:rPr lang="es-PE" altLang="es-ES" smtClean="0"/>
              <a:t>CPB: Ciudades principales tipo B.</a:t>
            </a:r>
          </a:p>
          <a:p>
            <a:pPr>
              <a:buFontTx/>
              <a:buChar char="•"/>
            </a:pPr>
            <a:r>
              <a:rPr lang="es-PE" altLang="es-ES" smtClean="0"/>
              <a:t>No CP, más de 500VVUU: Ciudades no principales con 500 o más viviendas urbanas.</a:t>
            </a:r>
          </a:p>
          <a:p>
            <a:pPr>
              <a:buFontTx/>
              <a:buChar char="•"/>
            </a:pPr>
            <a:r>
              <a:rPr lang="es-PE" altLang="es-ES" smtClean="0"/>
              <a:t>No CP, más de 500VVUU: Ciudades no principales con 500 o más viviendas urbanas.</a:t>
            </a:r>
          </a:p>
        </p:txBody>
      </p:sp>
    </p:spTree>
    <p:extLst>
      <p:ext uri="{BB962C8B-B14F-4D97-AF65-F5344CB8AC3E}">
        <p14:creationId xmlns:p14="http://schemas.microsoft.com/office/powerpoint/2010/main" val="2466365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sz="1200" dirty="0" smtClean="0">
                <a:solidFill>
                  <a:schemeClr val="tx2"/>
                </a:solidFill>
              </a:rPr>
              <a:t>Esto lo detallará</a:t>
            </a:r>
            <a:r>
              <a:rPr lang="es-ES" altLang="es-ES" sz="1200" baseline="0" dirty="0" smtClean="0">
                <a:solidFill>
                  <a:schemeClr val="tx2"/>
                </a:solidFill>
              </a:rPr>
              <a:t> el MINSA. </a:t>
            </a:r>
            <a:r>
              <a:rPr lang="es-ES" altLang="es-ES" sz="1200" dirty="0" smtClean="0">
                <a:solidFill>
                  <a:schemeClr val="tx2"/>
                </a:solidFill>
              </a:rPr>
              <a:t>Del 92% (1,460 de 1,589) de municipalidades que implementaron el CPVC en el 2012, en el 2013 1,356 de estas 1,460 (93%) lograron poner en funcionamiento el CPVC. </a:t>
            </a:r>
            <a:r>
              <a:rPr lang="es-PE" altLang="es-ES" sz="1200" dirty="0" smtClean="0">
                <a:solidFill>
                  <a:schemeClr val="tx2"/>
                </a:solidFill>
              </a:rPr>
              <a:t>Esto significó un apoyo al logro del Programa Presupuestal 0001. Programa Articulado Nutricional (PAN).</a:t>
            </a:r>
            <a:endParaRPr lang="es-ES" altLang="es-ES" sz="1200" dirty="0" smtClean="0">
              <a:solidFill>
                <a:schemeClr val="tx2"/>
              </a:solidFill>
            </a:endParaRPr>
          </a:p>
          <a:p>
            <a:r>
              <a:rPr lang="es-ES" dirty="0" smtClean="0"/>
              <a:t>Mantenimiento en instituciones educativas.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11E19F-E1E7-4667-8DDC-612BBDCA7822}" type="slidenum">
              <a:rPr lang="es-MX" smtClean="0"/>
              <a:pPr>
                <a:defRPr/>
              </a:pPr>
              <a:t>32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3808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3277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45E7C3-F45F-497F-B0E1-4D0449B1931A}" type="slidenum">
              <a:rPr lang="es-MX" smtClean="0"/>
              <a:pPr/>
              <a:t>33</a:t>
            </a:fld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3451195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752A66-A5B1-4381-8CCC-8B2BE8372FF5}" type="slidenum">
              <a:rPr lang="es-MX" smtClean="0"/>
              <a:pPr/>
              <a:t>34</a:t>
            </a:fld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2317140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dirty="0" smtClean="0"/>
              <a:t>Se requieren 1) prioridades claras y ordenadas: programas presupuestales; y 2.) Información de desempeño confiable: seguimiento de indicadores y evaluaciones</a:t>
            </a:r>
          </a:p>
          <a:p>
            <a:pPr>
              <a:spcBef>
                <a:spcPct val="0"/>
              </a:spcBef>
            </a:pPr>
            <a:endParaRPr lang="es-ES" dirty="0" smtClean="0"/>
          </a:p>
          <a:p>
            <a:r>
              <a:rPr lang="es-MX" sz="1200" dirty="0" smtClean="0"/>
              <a:t>Mejorar la calidad del gasto a través del fortalecimiento de la relación entre el presupuesto y los resultados, </a:t>
            </a:r>
          </a:p>
          <a:p>
            <a:pPr>
              <a:buFont typeface="Arial" charset="0"/>
              <a:buNone/>
            </a:pPr>
            <a:endParaRPr lang="es-MX" sz="1200" dirty="0" smtClean="0"/>
          </a:p>
          <a:p>
            <a:r>
              <a:rPr lang="es-MX" sz="1200" dirty="0" smtClean="0"/>
              <a:t>Mediante el uso sistemático de la información de desempeño considerando las prioridades de política;</a:t>
            </a:r>
            <a:endParaRPr lang="es-ES" dirty="0" smtClean="0"/>
          </a:p>
        </p:txBody>
      </p:sp>
      <p:sp>
        <p:nvSpPr>
          <p:cNvPr id="19459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0C54090-E83D-494B-8AC3-DF4CE5FD2DA8}" type="slidenum">
              <a:rPr lang="es-ES" sz="1200">
                <a:latin typeface="Calibri" pitchFamily="34" charset="0"/>
              </a:rPr>
              <a:pPr algn="r"/>
              <a:t>2</a:t>
            </a:fld>
            <a:endParaRPr lang="es-E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091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11E19F-E1E7-4667-8DDC-612BBDCA7822}" type="slidenum">
              <a:rPr lang="es-MX" smtClean="0"/>
              <a:pPr>
                <a:defRPr/>
              </a:pPr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956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2867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EC3EB3-B3C1-4CA8-A483-A6BC01726E15}" type="slidenum">
              <a:rPr lang="es-MX" smtClean="0"/>
              <a:pPr/>
              <a:t>6</a:t>
            </a:fld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2335780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5A2E59-C695-46A1-9E07-C38847D44D4A}" type="slidenum">
              <a:rPr lang="es-ES_tradnl" smtClean="0"/>
              <a:pPr>
                <a:defRPr/>
              </a:pPr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41973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es-ES" sz="1200" dirty="0" smtClean="0">
                <a:latin typeface="+mn-lt"/>
                <a:ea typeface="ＭＳ Ｐゴシック"/>
                <a:cs typeface="ＭＳ Ｐゴシック"/>
              </a:rPr>
              <a:t>Marco Legal del Seguimiento en el </a:t>
            </a:r>
            <a:r>
              <a:rPr lang="es-ES" sz="1200" dirty="0" err="1" smtClean="0">
                <a:latin typeface="+mn-lt"/>
                <a:ea typeface="ＭＳ Ｐゴシック"/>
                <a:cs typeface="ＭＳ Ｐゴシック"/>
              </a:rPr>
              <a:t>PpR</a:t>
            </a:r>
            <a:r>
              <a:rPr lang="es-ES" sz="1200" dirty="0" smtClean="0">
                <a:latin typeface="+mn-lt"/>
                <a:ea typeface="ＭＳ Ｐゴシック"/>
                <a:cs typeface="ＭＳ Ｐゴシック"/>
              </a:rPr>
              <a:t> – Ley 28411</a:t>
            </a:r>
          </a:p>
          <a:p>
            <a:pPr marL="342900" indent="-342900">
              <a:buFontTx/>
              <a:buChar char="-"/>
              <a:defRPr/>
            </a:pPr>
            <a:r>
              <a:rPr lang="es-ES" sz="1200" dirty="0" smtClean="0">
                <a:latin typeface="+mn-lt"/>
                <a:ea typeface="ＭＳ Ｐゴシック"/>
                <a:cs typeface="ＭＳ Ｐゴシック"/>
              </a:rPr>
              <a:t>Artículo 83°.- El seguimiento se realiza sobre los avances de los PP en la ejecución presupuestal y de metas físicas (semestral); así como sobre los indicadores de desempeño (anual).</a:t>
            </a:r>
          </a:p>
          <a:p>
            <a:pPr marL="342900" indent="-342900">
              <a:buFontTx/>
              <a:buChar char="-"/>
              <a:defRPr/>
            </a:pPr>
            <a:r>
              <a:rPr lang="es-ES" sz="1200" dirty="0" smtClean="0">
                <a:latin typeface="+mn-lt"/>
                <a:ea typeface="ＭＳ Ｐゴシック"/>
                <a:cs typeface="ＭＳ Ｐゴシック"/>
              </a:rPr>
              <a:t>Artículo 84°.- INEI genera la información estadística para el seguimiento de los indicadores, cuando no pudieran ser generados por registros administrativos.</a:t>
            </a:r>
          </a:p>
          <a:p>
            <a:pPr>
              <a:defRPr/>
            </a:pPr>
            <a:endParaRPr lang="es-ES" sz="1200" dirty="0" smtClean="0">
              <a:latin typeface="+mn-lt"/>
              <a:ea typeface="ＭＳ Ｐゴシック"/>
              <a:cs typeface="ＭＳ Ｐゴシック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s-ES" sz="1200" dirty="0" smtClean="0">
                <a:latin typeface="+mn-lt"/>
                <a:ea typeface="ＭＳ Ｐゴシック"/>
                <a:cs typeface="ＭＳ Ｐゴシック"/>
              </a:rPr>
              <a:t>“Directiva para los Programas Presupuestales en el marco de la Programación y Formulación del Presupuesto del Sector Público para el Año Fiscal 2015” - Marco Normativo Directiva N°001-2014-EF/ 50.01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11E19F-E1E7-4667-8DDC-612BBDCA7822}" type="slidenum">
              <a:rPr lang="es-MX" smtClean="0"/>
              <a:pPr>
                <a:defRPr/>
              </a:pPr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1316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3277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45E7C3-F45F-497F-B0E1-4D0449B1931A}" type="slidenum">
              <a:rPr lang="es-MX" smtClean="0"/>
              <a:pPr/>
              <a:t>9</a:t>
            </a:fld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1698167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5A2E59-C695-46A1-9E07-C38847D44D4A}" type="slidenum">
              <a:rPr lang="es-ES_tradnl" smtClean="0"/>
              <a:pPr>
                <a:defRPr/>
              </a:pPr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4650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86BD6-3A9C-4509-9C44-5CF2836404F9}" type="slidenum">
              <a:rPr lang="es-PE" smtClean="0"/>
              <a:pPr/>
              <a:t>13</a:t>
            </a:fld>
            <a:endParaRPr lang="es-P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5E9D0-7050-4DD5-866E-BD6858F45692}" type="datetimeFigureOut">
              <a:rPr lang="es-ES"/>
              <a:pPr>
                <a:defRPr/>
              </a:pPr>
              <a:t>30/09/2014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0FCBD-E4E3-4C49-9420-26F2BA9C71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49259-E93A-43E4-B422-6C248D205E92}" type="datetimeFigureOut">
              <a:rPr lang="es-ES"/>
              <a:pPr>
                <a:defRPr/>
              </a:pPr>
              <a:t>30/09/2014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BD71-40A7-43A2-893C-DDE75E2680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20B93-84D7-4F98-92E6-D24231C327E6}" type="datetimeFigureOut">
              <a:rPr lang="es-ES"/>
              <a:pPr>
                <a:defRPr/>
              </a:pPr>
              <a:t>30/09/2014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809E2-5DD2-4019-A3C5-B8F907A6FB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olo el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  <p:extLst>
      <p:ext uri="{BB962C8B-B14F-4D97-AF65-F5344CB8AC3E}">
        <p14:creationId xmlns:p14="http://schemas.microsoft.com/office/powerpoint/2010/main" val="13772556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84138"/>
            <a:ext cx="576103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7 Rectángulo"/>
          <p:cNvSpPr/>
          <p:nvPr userDrawn="1"/>
        </p:nvSpPr>
        <p:spPr>
          <a:xfrm>
            <a:off x="1285875" y="142875"/>
            <a:ext cx="1500188" cy="541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Calibri" pitchFamily="34" charset="0"/>
              </a:rPr>
              <a:t>Ministerio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Calibri" pitchFamily="34" charset="0"/>
              </a:rPr>
              <a:t>de Economía y Finanzas</a:t>
            </a:r>
          </a:p>
        </p:txBody>
      </p:sp>
      <p:sp>
        <p:nvSpPr>
          <p:cNvPr id="6" name="8 Rectángulo"/>
          <p:cNvSpPr/>
          <p:nvPr userDrawn="1"/>
        </p:nvSpPr>
        <p:spPr>
          <a:xfrm>
            <a:off x="2857500" y="285750"/>
            <a:ext cx="1571625" cy="3762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 err="1">
                <a:solidFill>
                  <a:schemeClr val="bg1"/>
                </a:solidFill>
                <a:latin typeface="Calibri" pitchFamily="34" charset="0"/>
              </a:rPr>
              <a:t>Viceministerio</a:t>
            </a:r>
            <a:r>
              <a:rPr lang="es-ES" sz="1300" spc="-60" dirty="0">
                <a:solidFill>
                  <a:schemeClr val="bg1"/>
                </a:solidFill>
                <a:latin typeface="Calibri" pitchFamily="34" charset="0"/>
              </a:rPr>
              <a:t> de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Calibri" pitchFamily="34" charset="0"/>
              </a:rPr>
              <a:t>Hacienda</a:t>
            </a:r>
          </a:p>
        </p:txBody>
      </p:sp>
      <p:sp>
        <p:nvSpPr>
          <p:cNvPr id="7" name="9 CuadroTexto"/>
          <p:cNvSpPr txBox="1"/>
          <p:nvPr userDrawn="1"/>
        </p:nvSpPr>
        <p:spPr>
          <a:xfrm>
            <a:off x="4416425" y="260350"/>
            <a:ext cx="1655763" cy="382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+mn-lt"/>
                <a:cs typeface="+mn-cs"/>
              </a:rPr>
              <a:t>Dirección General de Presupuesto Público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5F549-CCB8-443E-A036-04AD37BC36B8}" type="datetimeFigureOut">
              <a:rPr lang="es-ES"/>
              <a:pPr>
                <a:defRPr/>
              </a:pPr>
              <a:t>30/09/2014</a:t>
            </a:fld>
            <a:endParaRPr lang="es-E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C0DF-152D-4F9F-93E0-05862EF867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E7E4C-3332-49DD-8E18-4B2AFB1A1984}" type="datetimeFigureOut">
              <a:rPr lang="es-ES"/>
              <a:pPr>
                <a:defRPr/>
              </a:pPr>
              <a:t>30/09/2014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2FCF8-611E-4AD7-8571-6EE63208FC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A4622-4B1A-4921-9099-CB5730D7796A}" type="datetimeFigureOut">
              <a:rPr lang="es-ES"/>
              <a:pPr>
                <a:defRPr/>
              </a:pPr>
              <a:t>30/09/2014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9F358-E6E2-472E-98DE-82475B60F1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8DAB3-85C7-4F79-BF02-B26B41E2A237}" type="datetimeFigureOut">
              <a:rPr lang="es-ES"/>
              <a:pPr>
                <a:defRPr/>
              </a:pPr>
              <a:t>30/09/2014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C314-89B5-4FF4-8ED0-7DFD9872AD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49C6-D78C-4688-BEB7-563ECC2F52F4}" type="datetimeFigureOut">
              <a:rPr lang="es-ES"/>
              <a:pPr>
                <a:defRPr/>
              </a:pPr>
              <a:t>30/09/2014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9942C-24C4-463E-9A20-F8D7E502F9C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FC19C-B3BC-41A4-9476-69F23594575C}" type="datetimeFigureOut">
              <a:rPr lang="es-ES"/>
              <a:pPr>
                <a:defRPr/>
              </a:pPr>
              <a:t>30/09/2014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81126-5A07-4396-8878-C116D208DC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41306-17C1-41E3-8D70-8ED3E681A9A4}" type="datetimeFigureOut">
              <a:rPr lang="es-ES"/>
              <a:pPr>
                <a:defRPr/>
              </a:pPr>
              <a:t>30/09/2014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FD475-0C40-46A0-8696-C8A353E781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E319B-B910-48FC-87FB-A353B9663A2C}" type="datetimeFigureOut">
              <a:rPr lang="es-ES"/>
              <a:pPr>
                <a:defRPr/>
              </a:pPr>
              <a:t>30/09/2014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B727D-5D59-4763-930D-686E77F3E3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39203C-C417-4B21-9258-63F5E19D650C}" type="datetimeFigureOut">
              <a:rPr lang="es-ES"/>
              <a:pPr>
                <a:defRPr/>
              </a:pPr>
              <a:t>30/09/2014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26B6CD-93E1-4B24-A879-4E6A97B366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pps5.mineco.gob.pe/resulta/index.asp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33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32.emf"/><Relationship Id="rId4" Type="http://schemas.openxmlformats.org/officeDocument/2006/relationships/diagramData" Target="../diagrams/data4.xml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12 Imagen" descr="FONDO_MOD_2-01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857625" y="2571750"/>
            <a:ext cx="5286375" cy="15128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800" b="1" kern="1500" dirty="0" smtClean="0"/>
              <a:t>Herramientas del Presupuesto por Resultados para mejorar la calidad del gasto </a:t>
            </a:r>
            <a:br>
              <a:rPr lang="es-ES" sz="2800" b="1" kern="1500" dirty="0" smtClean="0"/>
            </a:br>
            <a:endParaRPr lang="es-ES" sz="2000" b="1" kern="1500" dirty="0"/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3786188" y="5500688"/>
            <a:ext cx="5106987" cy="115252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es-ES" kern="1500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es-ES" kern="1500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kern="1500" dirty="0" smtClean="0">
                <a:latin typeface="+mj-lt"/>
                <a:ea typeface="+mj-ea"/>
                <a:cs typeface="+mj-cs"/>
              </a:rPr>
              <a:t>RODOLFO ACUÑA NAMIHAS</a:t>
            </a:r>
            <a:endParaRPr lang="es-ES" kern="1500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kern="1500" dirty="0">
                <a:latin typeface="+mj-lt"/>
                <a:ea typeface="+mj-ea"/>
                <a:cs typeface="+mj-cs"/>
              </a:rPr>
              <a:t>Dirección General de Presupuesto Público</a:t>
            </a:r>
          </a:p>
          <a:p>
            <a:pPr fontAlgn="auto">
              <a:spcAft>
                <a:spcPts val="0"/>
              </a:spcAft>
              <a:defRPr/>
            </a:pPr>
            <a:endParaRPr lang="es-ES" kern="1500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kern="1500" dirty="0">
                <a:latin typeface="+mj-lt"/>
                <a:ea typeface="+mj-ea"/>
                <a:cs typeface="+mj-cs"/>
              </a:rPr>
              <a:t>Lima, </a:t>
            </a:r>
            <a:r>
              <a:rPr lang="es-ES" kern="1500" dirty="0" smtClean="0">
                <a:latin typeface="+mj-lt"/>
                <a:ea typeface="+mj-ea"/>
                <a:cs typeface="+mj-cs"/>
              </a:rPr>
              <a:t>octubre de 2014</a:t>
            </a:r>
            <a:endParaRPr lang="es-ES" kern="1500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es-ES" kern="1500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es-ES" kern="150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14 Rectángulo"/>
          <p:cNvSpPr/>
          <p:nvPr/>
        </p:nvSpPr>
        <p:spPr>
          <a:xfrm flipH="1">
            <a:off x="3554413" y="2571750"/>
            <a:ext cx="46037" cy="15716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 flipH="1">
            <a:off x="3500438" y="5429250"/>
            <a:ext cx="46037" cy="12684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4" cstate="print"/>
          <a:srcRect r="27898"/>
          <a:stretch>
            <a:fillRect/>
          </a:stretch>
        </p:blipFill>
        <p:spPr bwMode="auto">
          <a:xfrm>
            <a:off x="539750" y="404813"/>
            <a:ext cx="45323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1643063" y="482600"/>
            <a:ext cx="1928812" cy="3746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</a:rPr>
              <a:t>Ministerio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</a:rPr>
              <a:t>de Economía y Finanzas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429000" y="500063"/>
            <a:ext cx="1785938" cy="3746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</a:rPr>
              <a:t>Dirección General de Presupuesto Público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8884" t="21121" r="5193" b="9483"/>
          <a:stretch>
            <a:fillRect/>
          </a:stretch>
        </p:blipFill>
        <p:spPr bwMode="auto">
          <a:xfrm>
            <a:off x="0" y="1484784"/>
            <a:ext cx="91440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6 Rectángulo"/>
          <p:cNvSpPr/>
          <p:nvPr/>
        </p:nvSpPr>
        <p:spPr>
          <a:xfrm>
            <a:off x="826919" y="840135"/>
            <a:ext cx="45719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67544" y="5777505"/>
            <a:ext cx="77705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i="1" dirty="0"/>
              <a:t>Disponible en web de </a:t>
            </a:r>
            <a:r>
              <a:rPr lang="es-ES" sz="1500" i="1" dirty="0" err="1"/>
              <a:t>PpR</a:t>
            </a:r>
            <a:r>
              <a:rPr lang="es-ES" sz="1500" i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s-ES" sz="1500" i="1" dirty="0">
                <a:solidFill>
                  <a:schemeClr val="accent1">
                    <a:lumMod val="25000"/>
                  </a:schemeClr>
                </a:solidFill>
                <a:hlinkClick r:id="rId4"/>
              </a:rPr>
              <a:t>http://apps5.mineco.gob.pe/resulta/index.aspx</a:t>
            </a:r>
            <a:endParaRPr lang="es-ES" sz="1500" i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857249" y="840135"/>
            <a:ext cx="828675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73050" indent="-273050">
              <a:spcBef>
                <a:spcPts val="575"/>
              </a:spcBef>
            </a:pPr>
            <a:r>
              <a:rPr lang="es-ES" sz="2600" b="1" dirty="0" smtClean="0">
                <a:latin typeface="Calibri" pitchFamily="34" charset="0"/>
              </a:rPr>
              <a:t>Difusión de los resultados del Seguimiento de los PP</a:t>
            </a:r>
            <a:endParaRPr lang="es-MX" sz="26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9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6512" y="892686"/>
            <a:ext cx="9144000" cy="5406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22441-C202-47EA-B971-4A8B8A893F60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latin typeface="+mj-lt"/>
              </a:rPr>
              <a:t>Proporción de Niños menores de 5 años con Desnutrición Crónica Infantil por ámbitos seleccionados 2007-2012 </a:t>
            </a:r>
            <a:r>
              <a:rPr lang="es-ES" sz="2400" b="1" dirty="0" smtClean="0">
                <a:latin typeface="+mj-lt"/>
              </a:rPr>
              <a:t>(patrón </a:t>
            </a:r>
            <a:r>
              <a:rPr lang="es-ES" sz="2400" b="1" dirty="0">
                <a:latin typeface="+mj-lt"/>
              </a:rPr>
              <a:t>OMS</a:t>
            </a:r>
            <a:r>
              <a:rPr lang="es-ES" sz="2400" b="1" dirty="0" smtClean="0">
                <a:latin typeface="+mj-lt"/>
              </a:rPr>
              <a:t>)</a:t>
            </a:r>
            <a:endParaRPr lang="es-ES" sz="2400" b="1" dirty="0">
              <a:latin typeface="+mj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0" y="6309320"/>
            <a:ext cx="7668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Fuente</a:t>
            </a:r>
            <a:r>
              <a:rPr lang="en-US" sz="1200" b="1" dirty="0"/>
              <a:t>: INEI - </a:t>
            </a:r>
            <a:r>
              <a:rPr lang="en-US" sz="1200" b="1" dirty="0" err="1"/>
              <a:t>Encuesta</a:t>
            </a:r>
            <a:r>
              <a:rPr lang="en-US" sz="1200" b="1" dirty="0"/>
              <a:t> </a:t>
            </a:r>
            <a:r>
              <a:rPr lang="en-US" sz="1200" b="1" dirty="0" err="1"/>
              <a:t>Demográfica</a:t>
            </a:r>
            <a:r>
              <a:rPr lang="en-US" sz="1200" b="1" dirty="0"/>
              <a:t> y de </a:t>
            </a:r>
            <a:r>
              <a:rPr lang="en-US" sz="1200" b="1" dirty="0" err="1"/>
              <a:t>Salud</a:t>
            </a:r>
            <a:r>
              <a:rPr lang="en-US" sz="1200" b="1" dirty="0"/>
              <a:t> </a:t>
            </a:r>
            <a:r>
              <a:rPr lang="en-US" sz="1200" b="1" dirty="0" smtClean="0"/>
              <a:t>Familiar</a:t>
            </a:r>
            <a:endParaRPr lang="en-US" sz="1200" b="1" dirty="0"/>
          </a:p>
        </p:txBody>
      </p:sp>
      <p:sp>
        <p:nvSpPr>
          <p:cNvPr id="11" name="10 Elipse"/>
          <p:cNvSpPr/>
          <p:nvPr/>
        </p:nvSpPr>
        <p:spPr>
          <a:xfrm>
            <a:off x="4032448" y="2774479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11 Elipse"/>
          <p:cNvSpPr/>
          <p:nvPr/>
        </p:nvSpPr>
        <p:spPr>
          <a:xfrm>
            <a:off x="8460432" y="2241870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12 Elipse"/>
          <p:cNvSpPr/>
          <p:nvPr/>
        </p:nvSpPr>
        <p:spPr>
          <a:xfrm>
            <a:off x="4247964" y="4653136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13 Elipse"/>
          <p:cNvSpPr/>
          <p:nvPr/>
        </p:nvSpPr>
        <p:spPr>
          <a:xfrm>
            <a:off x="8567936" y="4781118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aphicFrame>
        <p:nvGraphicFramePr>
          <p:cNvPr id="1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018097"/>
              </p:ext>
            </p:extLst>
          </p:nvPr>
        </p:nvGraphicFramePr>
        <p:xfrm>
          <a:off x="107504" y="892686"/>
          <a:ext cx="4501008" cy="270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649318"/>
              </p:ext>
            </p:extLst>
          </p:nvPr>
        </p:nvGraphicFramePr>
        <p:xfrm>
          <a:off x="4535996" y="892686"/>
          <a:ext cx="4429125" cy="2541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069968"/>
              </p:ext>
            </p:extLst>
          </p:nvPr>
        </p:nvGraphicFramePr>
        <p:xfrm>
          <a:off x="36512" y="3501009"/>
          <a:ext cx="4752975" cy="2636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4114496"/>
              </p:ext>
            </p:extLst>
          </p:nvPr>
        </p:nvGraphicFramePr>
        <p:xfrm>
          <a:off x="4608512" y="3479387"/>
          <a:ext cx="4457700" cy="2685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20 CuadroTexto"/>
          <p:cNvSpPr txBox="1"/>
          <p:nvPr/>
        </p:nvSpPr>
        <p:spPr>
          <a:xfrm>
            <a:off x="8712968" y="3140968"/>
            <a:ext cx="32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*</a:t>
            </a:r>
            <a:endParaRPr lang="es-MX" dirty="0"/>
          </a:p>
        </p:txBody>
      </p:sp>
      <p:sp>
        <p:nvSpPr>
          <p:cNvPr id="22" name="21 CuadroTexto"/>
          <p:cNvSpPr txBox="1"/>
          <p:nvPr/>
        </p:nvSpPr>
        <p:spPr>
          <a:xfrm>
            <a:off x="0" y="6608385"/>
            <a:ext cx="8820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* Al 2012, la desnutrición en  Amazonas alcanzó el 27.4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0874527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200" b="1" dirty="0" smtClean="0"/>
              <a:t>Principales Indicadores de Resultados y Productos del PAN - Perú</a:t>
            </a:r>
            <a:endParaRPr lang="es-PE" sz="2200" b="1" dirty="0"/>
          </a:p>
        </p:txBody>
      </p:sp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13" b="9880"/>
          <a:stretch>
            <a:fillRect/>
          </a:stretch>
        </p:blipFill>
        <p:spPr bwMode="auto">
          <a:xfrm>
            <a:off x="144016" y="476673"/>
            <a:ext cx="6372200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06" b="64850"/>
          <a:stretch>
            <a:fillRect/>
          </a:stretch>
        </p:blipFill>
        <p:spPr bwMode="auto">
          <a:xfrm>
            <a:off x="2843808" y="3573016"/>
            <a:ext cx="6303125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6309320"/>
            <a:ext cx="284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Fuente</a:t>
            </a:r>
            <a:r>
              <a:rPr lang="en-US" sz="1200" b="1" dirty="0"/>
              <a:t>: INEI - </a:t>
            </a:r>
            <a:r>
              <a:rPr lang="en-US" sz="1200" b="1" dirty="0" err="1"/>
              <a:t>Encuesta</a:t>
            </a:r>
            <a:r>
              <a:rPr lang="en-US" sz="1200" b="1" dirty="0"/>
              <a:t> </a:t>
            </a:r>
            <a:r>
              <a:rPr lang="en-US" sz="1200" b="1" dirty="0" err="1"/>
              <a:t>Demográfica</a:t>
            </a:r>
            <a:r>
              <a:rPr lang="en-US" sz="1200" b="1" dirty="0"/>
              <a:t> y de </a:t>
            </a:r>
            <a:r>
              <a:rPr lang="en-US" sz="1200" b="1" dirty="0" err="1"/>
              <a:t>Salud</a:t>
            </a:r>
            <a:r>
              <a:rPr lang="en-US" sz="1200" b="1" dirty="0"/>
              <a:t> </a:t>
            </a:r>
            <a:r>
              <a:rPr lang="en-US" sz="1200" b="1" dirty="0" smtClean="0"/>
              <a:t>Familiar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4491120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200" b="1" dirty="0" smtClean="0"/>
              <a:t>Principales Indicadores de Resultados y Productos del PAN -</a:t>
            </a:r>
            <a:endParaRPr lang="es-PE" sz="2200" b="1" dirty="0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2"/>
          <a:stretch>
            <a:fillRect/>
          </a:stretch>
        </p:blipFill>
        <p:spPr bwMode="auto">
          <a:xfrm>
            <a:off x="2915816" y="3717032"/>
            <a:ext cx="6156175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8"/>
          <a:stretch>
            <a:fillRect/>
          </a:stretch>
        </p:blipFill>
        <p:spPr bwMode="auto">
          <a:xfrm>
            <a:off x="395536" y="404664"/>
            <a:ext cx="6192688" cy="326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6309320"/>
            <a:ext cx="284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Fuente</a:t>
            </a:r>
            <a:r>
              <a:rPr lang="en-US" sz="1200" b="1" dirty="0"/>
              <a:t>: INEI - </a:t>
            </a:r>
            <a:r>
              <a:rPr lang="en-US" sz="1200" b="1" dirty="0" err="1"/>
              <a:t>Encuesta</a:t>
            </a:r>
            <a:r>
              <a:rPr lang="en-US" sz="1200" b="1" dirty="0"/>
              <a:t> </a:t>
            </a:r>
            <a:r>
              <a:rPr lang="en-US" sz="1200" b="1" dirty="0" err="1"/>
              <a:t>Demográfica</a:t>
            </a:r>
            <a:r>
              <a:rPr lang="en-US" sz="1200" b="1" dirty="0"/>
              <a:t> y de </a:t>
            </a:r>
            <a:r>
              <a:rPr lang="en-US" sz="1200" b="1" dirty="0" err="1"/>
              <a:t>Salud</a:t>
            </a:r>
            <a:r>
              <a:rPr lang="en-US" sz="1200" b="1" dirty="0"/>
              <a:t> </a:t>
            </a:r>
            <a:r>
              <a:rPr lang="en-US" sz="1200" b="1" dirty="0" smtClean="0"/>
              <a:t>Familiar</a:t>
            </a:r>
            <a:endParaRPr lang="en-US" sz="1200" b="1" dirty="0"/>
          </a:p>
        </p:txBody>
      </p:sp>
      <p:sp>
        <p:nvSpPr>
          <p:cNvPr id="2" name="1 Rectángulo"/>
          <p:cNvSpPr/>
          <p:nvPr/>
        </p:nvSpPr>
        <p:spPr>
          <a:xfrm>
            <a:off x="7625660" y="40466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/>
              <a:t>Amazonas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932969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200" b="1" dirty="0" smtClean="0"/>
              <a:t>Principales Indicadores de Resultados y Productos del PAN -</a:t>
            </a:r>
            <a:endParaRPr lang="es-PE" sz="2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5"/>
          <a:stretch>
            <a:fillRect/>
          </a:stretch>
        </p:blipFill>
        <p:spPr bwMode="auto">
          <a:xfrm>
            <a:off x="34996" y="476672"/>
            <a:ext cx="597716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5"/>
          <a:stretch>
            <a:fillRect/>
          </a:stretch>
        </p:blipFill>
        <p:spPr bwMode="auto">
          <a:xfrm>
            <a:off x="3059833" y="3672657"/>
            <a:ext cx="5904656" cy="318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216308" y="404664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b="1" dirty="0"/>
              <a:t>Huánuco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12534839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857250" y="571500"/>
            <a:ext cx="7829550" cy="688975"/>
          </a:xfrm>
        </p:spPr>
        <p:txBody>
          <a:bodyPr/>
          <a:lstStyle/>
          <a:p>
            <a:pPr algn="l"/>
            <a:r>
              <a:rPr lang="es-PE" sz="2800" b="1" dirty="0" smtClean="0"/>
              <a:t>Evaluaciones Independientes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B7188-329C-4172-A121-BC0044587D1B}" type="slidenum">
              <a:rPr lang="es-ES" altLang="en-US" smtClean="0"/>
              <a:pPr>
                <a:defRPr/>
              </a:pPr>
              <a:t>15</a:t>
            </a:fld>
            <a:endParaRPr lang="es-ES" altLang="en-US"/>
          </a:p>
        </p:txBody>
      </p:sp>
      <p:sp>
        <p:nvSpPr>
          <p:cNvPr id="5" name="4 Rectángulo"/>
          <p:cNvSpPr/>
          <p:nvPr/>
        </p:nvSpPr>
        <p:spPr>
          <a:xfrm flipH="1">
            <a:off x="642938" y="785813"/>
            <a:ext cx="73025" cy="2889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5536" y="1268760"/>
            <a:ext cx="85689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FF0000"/>
              </a:buClr>
              <a:buNone/>
              <a:defRPr/>
            </a:pPr>
            <a:r>
              <a:rPr lang="es-ES" sz="2000" kern="0" dirty="0">
                <a:latin typeface="Calibri" pitchFamily="34" charset="0"/>
              </a:rPr>
              <a:t>A</a:t>
            </a:r>
            <a:r>
              <a:rPr lang="es-ES" sz="2000" kern="0" dirty="0" smtClean="0">
                <a:latin typeface="Calibri" pitchFamily="34" charset="0"/>
              </a:rPr>
              <a:t>nálisis </a:t>
            </a:r>
            <a:r>
              <a:rPr lang="es-ES" sz="2000" kern="0" dirty="0">
                <a:latin typeface="Calibri" pitchFamily="34" charset="0"/>
              </a:rPr>
              <a:t>sistemático </a:t>
            </a:r>
            <a:r>
              <a:rPr lang="es-ES" sz="2000" kern="0" dirty="0" smtClean="0">
                <a:latin typeface="Calibri" pitchFamily="34" charset="0"/>
              </a:rPr>
              <a:t>de </a:t>
            </a:r>
            <a:r>
              <a:rPr lang="es-ES" sz="2000" kern="0" dirty="0">
                <a:latin typeface="Calibri" pitchFamily="34" charset="0"/>
              </a:rPr>
              <a:t>una intervención pública, </a:t>
            </a:r>
            <a:r>
              <a:rPr lang="es-ES" sz="2000" kern="0" dirty="0" smtClean="0">
                <a:latin typeface="Calibri" pitchFamily="34" charset="0"/>
              </a:rPr>
              <a:t>proyecto o PP </a:t>
            </a:r>
            <a:r>
              <a:rPr lang="es-ES" sz="2000" kern="0" dirty="0">
                <a:latin typeface="Calibri" pitchFamily="34" charset="0"/>
              </a:rPr>
              <a:t>en curso o concluida; con el objetivo de proporcionar información confiable y útil en el proceso de toma de decisiones de gestión y presupuestales.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72836" y="2611311"/>
            <a:ext cx="3811132" cy="18258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>
                <a:solidFill>
                  <a:schemeClr val="tx1"/>
                </a:solidFill>
              </a:rPr>
              <a:t>Evaluaciones de Diseño y Ejecución Presupuestal (EDEP). </a:t>
            </a:r>
            <a:r>
              <a:rPr lang="es-ES" dirty="0" smtClean="0">
                <a:solidFill>
                  <a:schemeClr val="tx1"/>
                </a:solidFill>
              </a:rPr>
              <a:t>Análisis </a:t>
            </a:r>
            <a:r>
              <a:rPr lang="es-ES" dirty="0">
                <a:solidFill>
                  <a:schemeClr val="tx1"/>
                </a:solidFill>
              </a:rPr>
              <a:t>de la lógica del diseño de </a:t>
            </a:r>
            <a:r>
              <a:rPr lang="es-ES" dirty="0" smtClean="0">
                <a:solidFill>
                  <a:schemeClr val="tx1"/>
                </a:solidFill>
              </a:rPr>
              <a:t>una intervención y su </a:t>
            </a:r>
            <a:r>
              <a:rPr lang="es-ES" dirty="0">
                <a:solidFill>
                  <a:schemeClr val="tx1"/>
                </a:solidFill>
              </a:rPr>
              <a:t>implementación </a:t>
            </a:r>
            <a:r>
              <a:rPr lang="es-ES" dirty="0" smtClean="0">
                <a:solidFill>
                  <a:schemeClr val="tx1"/>
                </a:solidFill>
              </a:rPr>
              <a:t>en </a:t>
            </a:r>
            <a:r>
              <a:rPr lang="es-ES" dirty="0">
                <a:solidFill>
                  <a:schemeClr val="tx1"/>
                </a:solidFill>
              </a:rPr>
              <a:t>las entrega de bienes o provisión de servicios a la población.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860032" y="2576318"/>
            <a:ext cx="3672408" cy="18607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>
                <a:solidFill>
                  <a:schemeClr val="tx1"/>
                </a:solidFill>
              </a:rPr>
              <a:t>Evaluaciones de Impacto (EI). </a:t>
            </a:r>
            <a:r>
              <a:rPr lang="es-ES" dirty="0" smtClean="0">
                <a:solidFill>
                  <a:schemeClr val="tx1"/>
                </a:solidFill>
              </a:rPr>
              <a:t>Análisis de intervenciones públicas mediante el uso de metodologías complejas</a:t>
            </a:r>
            <a:r>
              <a:rPr lang="es-ES" dirty="0">
                <a:solidFill>
                  <a:schemeClr val="tx1"/>
                </a:solidFill>
              </a:rPr>
              <a:t>, </a:t>
            </a:r>
            <a:r>
              <a:rPr lang="es-ES" dirty="0" smtClean="0">
                <a:solidFill>
                  <a:schemeClr val="tx1"/>
                </a:solidFill>
              </a:rPr>
              <a:t>para medir </a:t>
            </a:r>
            <a:r>
              <a:rPr lang="es-ES" dirty="0">
                <a:solidFill>
                  <a:schemeClr val="tx1"/>
                </a:solidFill>
              </a:rPr>
              <a:t>el efecto </a:t>
            </a:r>
            <a:r>
              <a:rPr lang="es-ES" dirty="0" smtClean="0">
                <a:solidFill>
                  <a:schemeClr val="tx1"/>
                </a:solidFill>
              </a:rPr>
              <a:t>atribuible a la intervención en </a:t>
            </a:r>
            <a:r>
              <a:rPr lang="es-ES" dirty="0">
                <a:solidFill>
                  <a:schemeClr val="tx1"/>
                </a:solidFill>
              </a:rPr>
              <a:t>el logro de los resultados planteados.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Título"/>
          <p:cNvSpPr>
            <a:spLocks noGrp="1"/>
          </p:cNvSpPr>
          <p:nvPr>
            <p:ph type="title"/>
          </p:nvPr>
        </p:nvSpPr>
        <p:spPr>
          <a:xfrm>
            <a:off x="755575" y="742702"/>
            <a:ext cx="8208913" cy="454050"/>
          </a:xfrm>
        </p:spPr>
        <p:txBody>
          <a:bodyPr/>
          <a:lstStyle/>
          <a:p>
            <a:pPr algn="l"/>
            <a:r>
              <a:rPr lang="es-ES" sz="2400" b="1" dirty="0" smtClean="0"/>
              <a:t>Evaluaciones Independientes y gasto en infancia y adolescencia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1FDCF-EBB8-4B1C-96AE-028953B7D965}" type="slidenum">
              <a:rPr lang="es-ES" altLang="en-US" smtClean="0"/>
              <a:pPr>
                <a:defRPr/>
              </a:pPr>
              <a:t>16</a:t>
            </a:fld>
            <a:endParaRPr lang="es-ES" altLang="en-US"/>
          </a:p>
        </p:txBody>
      </p:sp>
      <p:sp>
        <p:nvSpPr>
          <p:cNvPr id="8" name="7 Rectángulo"/>
          <p:cNvSpPr/>
          <p:nvPr/>
        </p:nvSpPr>
        <p:spPr>
          <a:xfrm flipH="1">
            <a:off x="642937" y="785813"/>
            <a:ext cx="112638" cy="3389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27584" y="1798739"/>
            <a:ext cx="3672408" cy="14446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 smtClean="0">
                <a:solidFill>
                  <a:schemeClr val="tx1"/>
                </a:solidFill>
              </a:rPr>
              <a:t>EDEP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/>
                </a:solidFill>
              </a:rPr>
              <a:t>41 concluidas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/>
                </a:solidFill>
              </a:rPr>
              <a:t>10 en proceso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/>
                </a:solidFill>
              </a:rPr>
              <a:t>24 relacionadas con población en infancia y adolescencia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716016" y="1798738"/>
            <a:ext cx="3528391" cy="14446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b="1" dirty="0" smtClean="0">
              <a:solidFill>
                <a:schemeClr val="tx1"/>
              </a:solidFill>
            </a:endParaRPr>
          </a:p>
          <a:p>
            <a:pPr algn="just"/>
            <a:r>
              <a:rPr lang="es-ES" b="1" dirty="0" smtClean="0">
                <a:solidFill>
                  <a:schemeClr val="tx1"/>
                </a:solidFill>
              </a:rPr>
              <a:t>EI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/>
                </a:solidFill>
              </a:rPr>
              <a:t>4 concluidas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/>
                </a:solidFill>
              </a:rPr>
              <a:t>6 en proceso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/>
                </a:solidFill>
              </a:rPr>
              <a:t>5 </a:t>
            </a:r>
            <a:r>
              <a:rPr lang="es-ES" sz="1600" dirty="0">
                <a:solidFill>
                  <a:schemeClr val="tx1"/>
                </a:solidFill>
              </a:rPr>
              <a:t>relacionadas con población en infancia y adolescencia</a:t>
            </a:r>
          </a:p>
          <a:p>
            <a:pPr algn="just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AutoShape 25"/>
          <p:cNvSpPr>
            <a:spLocks noChangeArrowheads="1"/>
          </p:cNvSpPr>
          <p:nvPr/>
        </p:nvSpPr>
        <p:spPr bwMode="auto">
          <a:xfrm>
            <a:off x="827584" y="5408190"/>
            <a:ext cx="1836738" cy="973138"/>
          </a:xfrm>
          <a:prstGeom prst="homePlate">
            <a:avLst>
              <a:gd name="adj" fmla="val 12653"/>
            </a:avLst>
          </a:prstGeom>
          <a:noFill/>
          <a:ln w="1905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_tradnl" altLang="es-ES" sz="1300" b="1" dirty="0" smtClean="0">
                <a:latin typeface="+mj-lt"/>
              </a:rPr>
              <a:t>EI Acompañamiento </a:t>
            </a:r>
            <a:r>
              <a:rPr lang="es-ES_tradnl" altLang="es-ES" sz="1300" b="1" dirty="0">
                <a:latin typeface="+mj-lt"/>
              </a:rPr>
              <a:t>Pedagógico</a:t>
            </a:r>
          </a:p>
          <a:p>
            <a:pPr algn="ctr"/>
            <a:endParaRPr lang="es-ES_tradnl" altLang="es-ES" sz="1300" b="1" dirty="0">
              <a:latin typeface="+mj-lt"/>
            </a:endParaRPr>
          </a:p>
          <a:p>
            <a:pPr algn="ctr"/>
            <a:r>
              <a:rPr lang="es-ES_tradnl" altLang="es-ES" sz="1300" i="1" dirty="0">
                <a:latin typeface="+mj-lt"/>
              </a:rPr>
              <a:t>Sector: Educación</a:t>
            </a:r>
          </a:p>
        </p:txBody>
      </p:sp>
      <p:sp>
        <p:nvSpPr>
          <p:cNvPr id="11" name="Rectangle 51"/>
          <p:cNvSpPr>
            <a:spLocks noChangeArrowheads="1"/>
          </p:cNvSpPr>
          <p:nvPr/>
        </p:nvSpPr>
        <p:spPr bwMode="auto">
          <a:xfrm>
            <a:off x="2843808" y="5408190"/>
            <a:ext cx="2205037" cy="93662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tIns="10800" rIns="72000" bIns="10800" anchor="ctr"/>
          <a:lstStyle/>
          <a:p>
            <a:pPr algn="just">
              <a:lnSpc>
                <a:spcPct val="95000"/>
              </a:lnSpc>
              <a:buClr>
                <a:srgbClr val="CC0000"/>
              </a:buClr>
              <a:buSzPct val="120000"/>
              <a:defRPr/>
            </a:pPr>
            <a:endParaRPr lang="es-PE" sz="1200" dirty="0">
              <a:latin typeface="+mj-lt"/>
            </a:endParaRPr>
          </a:p>
          <a:p>
            <a:pPr algn="just">
              <a:lnSpc>
                <a:spcPct val="95000"/>
              </a:lnSpc>
              <a:buClr>
                <a:srgbClr val="CC0000"/>
              </a:buClr>
              <a:buSzPct val="120000"/>
              <a:defRPr/>
            </a:pPr>
            <a:r>
              <a:rPr lang="es-PE" sz="1200" dirty="0" smtClean="0">
                <a:latin typeface="+mj-lt"/>
              </a:rPr>
              <a:t>Efectos </a:t>
            </a:r>
            <a:r>
              <a:rPr lang="es-PE" sz="1200" dirty="0">
                <a:latin typeface="+mj-lt"/>
              </a:rPr>
              <a:t>positivos y significativos sobre </a:t>
            </a:r>
            <a:r>
              <a:rPr lang="es-PE" sz="1200" dirty="0" smtClean="0">
                <a:latin typeface="+mj-lt"/>
              </a:rPr>
              <a:t>rendimiento </a:t>
            </a:r>
            <a:r>
              <a:rPr lang="es-PE" sz="1200" dirty="0">
                <a:latin typeface="+mj-lt"/>
              </a:rPr>
              <a:t>en Matemática de </a:t>
            </a:r>
            <a:r>
              <a:rPr lang="es-PE" sz="1200" dirty="0" smtClean="0">
                <a:latin typeface="+mj-lt"/>
              </a:rPr>
              <a:t>estudiantes</a:t>
            </a:r>
            <a:r>
              <a:rPr lang="es-PE" sz="1200" dirty="0">
                <a:latin typeface="+mj-lt"/>
              </a:rPr>
              <a:t>. Mayor efecto en escuelas </a:t>
            </a:r>
            <a:r>
              <a:rPr lang="es-PE" sz="1200" dirty="0" err="1">
                <a:latin typeface="+mj-lt"/>
              </a:rPr>
              <a:t>unidocentes</a:t>
            </a:r>
            <a:r>
              <a:rPr lang="es-PE" sz="1200" dirty="0">
                <a:latin typeface="+mj-lt"/>
              </a:rPr>
              <a:t> urbanas.</a:t>
            </a:r>
            <a:endParaRPr lang="es-PE" sz="1200" dirty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95000"/>
              </a:lnSpc>
              <a:buClr>
                <a:srgbClr val="CC0000"/>
              </a:buClr>
              <a:buSzPct val="120000"/>
              <a:defRPr/>
            </a:pPr>
            <a:endParaRPr lang="es-ES_tradnl" sz="1200" dirty="0">
              <a:latin typeface="+mj-lt"/>
            </a:endParaRPr>
          </a:p>
        </p:txBody>
      </p:sp>
      <p:sp>
        <p:nvSpPr>
          <p:cNvPr id="12" name="Rectangle 51"/>
          <p:cNvSpPr>
            <a:spLocks noChangeArrowheads="1"/>
          </p:cNvSpPr>
          <p:nvPr/>
        </p:nvSpPr>
        <p:spPr bwMode="auto">
          <a:xfrm>
            <a:off x="5228330" y="5408190"/>
            <a:ext cx="3017057" cy="9731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tIns="10800" rIns="72000" bIns="10800" anchor="ctr"/>
          <a:lstStyle/>
          <a:p>
            <a:pPr algn="just">
              <a:lnSpc>
                <a:spcPct val="95000"/>
              </a:lnSpc>
              <a:buClr>
                <a:srgbClr val="CC0000"/>
              </a:buClr>
              <a:buSzPct val="120000"/>
              <a:defRPr/>
            </a:pPr>
            <a:r>
              <a:rPr lang="es-PE" sz="1200" dirty="0">
                <a:latin typeface="+mj-lt"/>
              </a:rPr>
              <a:t>S</a:t>
            </a:r>
            <a:r>
              <a:rPr lang="es-PE" sz="1200" dirty="0" smtClean="0">
                <a:latin typeface="+mj-lt"/>
              </a:rPr>
              <a:t>e </a:t>
            </a:r>
            <a:r>
              <a:rPr lang="es-PE" sz="1200" dirty="0">
                <a:latin typeface="+mj-lt"/>
              </a:rPr>
              <a:t>cambió la focalización para priorizar a escuelas </a:t>
            </a:r>
            <a:r>
              <a:rPr lang="es-PE" sz="1200" dirty="0" err="1">
                <a:latin typeface="+mj-lt"/>
              </a:rPr>
              <a:t>polidocentes</a:t>
            </a:r>
            <a:r>
              <a:rPr lang="es-PE" sz="1200" dirty="0">
                <a:latin typeface="+mj-lt"/>
              </a:rPr>
              <a:t>.</a:t>
            </a:r>
            <a:endParaRPr lang="es-PE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AutoShape 25"/>
          <p:cNvSpPr>
            <a:spLocks noChangeArrowheads="1"/>
          </p:cNvSpPr>
          <p:nvPr/>
        </p:nvSpPr>
        <p:spPr bwMode="auto">
          <a:xfrm>
            <a:off x="827584" y="4259515"/>
            <a:ext cx="1836738" cy="973138"/>
          </a:xfrm>
          <a:prstGeom prst="homePlate">
            <a:avLst>
              <a:gd name="adj" fmla="val 12653"/>
            </a:avLst>
          </a:prstGeom>
          <a:noFill/>
          <a:ln w="1905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_tradnl" altLang="es-ES" sz="1300" b="1" dirty="0" smtClean="0">
                <a:latin typeface="+mj-lt"/>
              </a:rPr>
              <a:t>EDEP Vacunas</a:t>
            </a:r>
            <a:endParaRPr lang="es-ES_tradnl" altLang="es-ES" sz="1300" b="1" dirty="0">
              <a:latin typeface="+mj-lt"/>
            </a:endParaRPr>
          </a:p>
          <a:p>
            <a:pPr algn="ctr"/>
            <a:endParaRPr lang="es-ES_tradnl" altLang="es-ES" sz="1300" b="1" dirty="0">
              <a:latin typeface="+mj-lt"/>
            </a:endParaRPr>
          </a:p>
          <a:p>
            <a:pPr algn="ctr"/>
            <a:r>
              <a:rPr lang="es-ES_tradnl" altLang="es-ES" sz="1300" i="1" dirty="0">
                <a:latin typeface="+mj-lt"/>
              </a:rPr>
              <a:t>Sector: </a:t>
            </a:r>
            <a:r>
              <a:rPr lang="es-ES_tradnl" altLang="es-ES" sz="1300" i="1" dirty="0" smtClean="0">
                <a:latin typeface="+mj-lt"/>
              </a:rPr>
              <a:t>Salud</a:t>
            </a:r>
            <a:endParaRPr lang="es-ES_tradnl" altLang="es-ES" sz="1300" i="1" dirty="0">
              <a:latin typeface="+mj-lt"/>
            </a:endParaRPr>
          </a:p>
        </p:txBody>
      </p:sp>
      <p:sp>
        <p:nvSpPr>
          <p:cNvPr id="14" name="Rectangle 51"/>
          <p:cNvSpPr>
            <a:spLocks noChangeArrowheads="1"/>
          </p:cNvSpPr>
          <p:nvPr/>
        </p:nvSpPr>
        <p:spPr bwMode="auto">
          <a:xfrm>
            <a:off x="2843808" y="4252410"/>
            <a:ext cx="2205037" cy="93662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tIns="10800" rIns="72000" bIns="10800" anchor="ctr"/>
          <a:lstStyle/>
          <a:p>
            <a:pPr algn="just">
              <a:lnSpc>
                <a:spcPct val="95000"/>
              </a:lnSpc>
              <a:buClr>
                <a:srgbClr val="CC0000"/>
              </a:buClr>
              <a:buSzPct val="120000"/>
              <a:defRPr/>
            </a:pPr>
            <a:r>
              <a:rPr lang="es-PE" sz="1200" dirty="0" smtClean="0">
                <a:latin typeface="+mj-lt"/>
              </a:rPr>
              <a:t>Firma de una matriz de compromisos sobre mejoras en diseño, ejecución y seguimiento del sistema de vacunación.</a:t>
            </a:r>
            <a:endParaRPr lang="es-PE" sz="1200" dirty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95000"/>
              </a:lnSpc>
              <a:buClr>
                <a:srgbClr val="CC0000"/>
              </a:buClr>
              <a:buSzPct val="120000"/>
              <a:defRPr/>
            </a:pPr>
            <a:endParaRPr lang="es-ES_tradnl" sz="1200" dirty="0">
              <a:latin typeface="+mj-lt"/>
            </a:endParaRPr>
          </a:p>
        </p:txBody>
      </p:sp>
      <p:sp>
        <p:nvSpPr>
          <p:cNvPr id="15" name="Rectangle 51"/>
          <p:cNvSpPr>
            <a:spLocks noChangeArrowheads="1"/>
          </p:cNvSpPr>
          <p:nvPr/>
        </p:nvSpPr>
        <p:spPr bwMode="auto">
          <a:xfrm>
            <a:off x="5228330" y="4235913"/>
            <a:ext cx="3017057" cy="9731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tIns="10800" rIns="72000" bIns="10800" anchor="ctr"/>
          <a:lstStyle/>
          <a:p>
            <a:pPr algn="just">
              <a:lnSpc>
                <a:spcPct val="95000"/>
              </a:lnSpc>
              <a:buClr>
                <a:srgbClr val="CC0000"/>
              </a:buClr>
              <a:buSzPct val="120000"/>
              <a:defRPr/>
            </a:pPr>
            <a:r>
              <a:rPr lang="es-ES" sz="1200" dirty="0" smtClean="0">
                <a:latin typeface="+mj-lt"/>
              </a:rPr>
              <a:t>Se </a:t>
            </a:r>
            <a:r>
              <a:rPr lang="es-ES" sz="1200" dirty="0">
                <a:latin typeface="+mj-lt"/>
              </a:rPr>
              <a:t>ha ajustado y ejecutado el Plan Nacional de Comunicación de Inmunizaciones, para llegar a poblaciones excluidas que desconfiaban de los servicios de vacunación</a:t>
            </a:r>
            <a:r>
              <a:rPr lang="es-PE" sz="1200" dirty="0" smtClean="0">
                <a:latin typeface="+mj-lt"/>
              </a:rPr>
              <a:t>.</a:t>
            </a:r>
            <a:endParaRPr lang="es-PE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Rectangle 53"/>
          <p:cNvSpPr>
            <a:spLocks noChangeArrowheads="1"/>
          </p:cNvSpPr>
          <p:nvPr/>
        </p:nvSpPr>
        <p:spPr bwMode="gray">
          <a:xfrm>
            <a:off x="5228330" y="3709202"/>
            <a:ext cx="3017057" cy="390525"/>
          </a:xfrm>
          <a:prstGeom prst="rect">
            <a:avLst/>
          </a:prstGeom>
          <a:solidFill>
            <a:srgbClr val="CC0000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_tradnl" altLang="es-ES" sz="1200" b="1" dirty="0" smtClean="0">
                <a:solidFill>
                  <a:schemeClr val="bg1"/>
                </a:solidFill>
                <a:latin typeface="+mj-lt"/>
              </a:rPr>
              <a:t>USO</a:t>
            </a:r>
            <a:endParaRPr lang="es-ES_tradnl" altLang="es-E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53"/>
          <p:cNvSpPr>
            <a:spLocks noChangeArrowheads="1"/>
          </p:cNvSpPr>
          <p:nvPr/>
        </p:nvSpPr>
        <p:spPr bwMode="gray">
          <a:xfrm>
            <a:off x="2831926" y="3717450"/>
            <a:ext cx="2216919" cy="390525"/>
          </a:xfrm>
          <a:prstGeom prst="rect">
            <a:avLst/>
          </a:prstGeom>
          <a:solidFill>
            <a:srgbClr val="CC0000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_tradnl" altLang="es-ES" sz="1200" b="1" dirty="0" smtClean="0">
                <a:solidFill>
                  <a:schemeClr val="bg1"/>
                </a:solidFill>
                <a:latin typeface="+mj-lt"/>
              </a:rPr>
              <a:t>RESULTADO</a:t>
            </a:r>
            <a:endParaRPr lang="es-ES_tradnl" altLang="es-E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53"/>
          <p:cNvSpPr>
            <a:spLocks noChangeArrowheads="1"/>
          </p:cNvSpPr>
          <p:nvPr/>
        </p:nvSpPr>
        <p:spPr bwMode="gray">
          <a:xfrm>
            <a:off x="827585" y="3717450"/>
            <a:ext cx="1836738" cy="390525"/>
          </a:xfrm>
          <a:prstGeom prst="rect">
            <a:avLst/>
          </a:prstGeom>
          <a:solidFill>
            <a:srgbClr val="CC0000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_tradnl" altLang="es-ES" sz="1200" b="1" dirty="0" smtClean="0">
                <a:solidFill>
                  <a:schemeClr val="bg1"/>
                </a:solidFill>
                <a:latin typeface="+mj-lt"/>
              </a:rPr>
              <a:t>EVALUACIÓN</a:t>
            </a:r>
            <a:endParaRPr lang="es-ES_tradnl" altLang="es-ES" sz="12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12 Imagen" descr="FONDO_MOD_2-01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857625" y="2571750"/>
            <a:ext cx="5286375" cy="15128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600" kern="1500" dirty="0" smtClean="0">
                <a:latin typeface="Impact" pitchFamily="34" charset="0"/>
              </a:rPr>
              <a:t>La </a:t>
            </a:r>
            <a:r>
              <a:rPr lang="es-ES" sz="3600" kern="1500" dirty="0" err="1">
                <a:latin typeface="Impact" pitchFamily="34" charset="0"/>
              </a:rPr>
              <a:t>A</a:t>
            </a:r>
            <a:r>
              <a:rPr lang="es-ES" sz="3600" kern="1500" dirty="0" err="1" smtClean="0">
                <a:latin typeface="Impact" pitchFamily="34" charset="0"/>
              </a:rPr>
              <a:t>rticulacion</a:t>
            </a:r>
            <a:r>
              <a:rPr lang="es-ES" sz="3600" kern="1500" dirty="0" smtClean="0">
                <a:latin typeface="Impact" pitchFamily="34" charset="0"/>
              </a:rPr>
              <a:t> Territorial   1</a:t>
            </a:r>
            <a:endParaRPr lang="es-ES" sz="3600" kern="1500" dirty="0">
              <a:latin typeface="Impact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 flipH="1">
            <a:off x="3554413" y="2571750"/>
            <a:ext cx="46037" cy="15716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4" cstate="print"/>
          <a:srcRect r="27898"/>
          <a:stretch>
            <a:fillRect/>
          </a:stretch>
        </p:blipFill>
        <p:spPr bwMode="auto">
          <a:xfrm>
            <a:off x="539750" y="404813"/>
            <a:ext cx="45323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1643063" y="482600"/>
            <a:ext cx="1928812" cy="3746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</a:rPr>
              <a:t>Ministerio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</a:rPr>
              <a:t>de Economía y Finanzas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429000" y="500063"/>
            <a:ext cx="1785938" cy="3746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</a:rPr>
              <a:t>Dirección General de Presupuesto Público</a:t>
            </a:r>
          </a:p>
        </p:txBody>
      </p:sp>
    </p:spTree>
    <p:extLst>
      <p:ext uri="{BB962C8B-B14F-4D97-AF65-F5344CB8AC3E}">
        <p14:creationId xmlns:p14="http://schemas.microsoft.com/office/powerpoint/2010/main" val="174392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Título"/>
          <p:cNvSpPr>
            <a:spLocks noGrp="1"/>
          </p:cNvSpPr>
          <p:nvPr>
            <p:ph type="title" idx="4294967295"/>
          </p:nvPr>
        </p:nvSpPr>
        <p:spPr>
          <a:xfrm>
            <a:off x="250825" y="620713"/>
            <a:ext cx="8642350" cy="792162"/>
          </a:xfrm>
        </p:spPr>
        <p:txBody>
          <a:bodyPr/>
          <a:lstStyle/>
          <a:p>
            <a:pPr algn="l" eaLnBrk="1" hangingPunct="1"/>
            <a:r>
              <a:rPr lang="es-PE" sz="2400" b="1" smtClean="0">
                <a:solidFill>
                  <a:srgbClr val="0000CC"/>
                </a:solidFill>
                <a:latin typeface="Arial Black" pitchFamily="34" charset="0"/>
              </a:rPr>
              <a:t>Etapas en el proceso presupuestario / Articulación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50825" y="1844675"/>
            <a:ext cx="9144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solidFill>
                  <a:schemeClr val="tx1"/>
                </a:solidFill>
                <a:latin typeface="Impact" pitchFamily="34" charset="0"/>
              </a:rPr>
              <a:t>FASES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331913" y="1844675"/>
            <a:ext cx="1871662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solidFill>
                  <a:schemeClr val="tx1"/>
                </a:solidFill>
                <a:latin typeface="Impact" pitchFamily="34" charset="0"/>
              </a:rPr>
              <a:t>PROGRAMACIÓN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419475" y="1844675"/>
            <a:ext cx="165735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solidFill>
                  <a:schemeClr val="tx1"/>
                </a:solidFill>
                <a:latin typeface="Impact" pitchFamily="34" charset="0"/>
              </a:rPr>
              <a:t>FORMULACIÓN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219700" y="1844675"/>
            <a:ext cx="1655763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solidFill>
                  <a:schemeClr val="tx1"/>
                </a:solidFill>
                <a:latin typeface="Impact" pitchFamily="34" charset="0"/>
              </a:rPr>
              <a:t>EJECUCIÓN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092950" y="1844675"/>
            <a:ext cx="1655763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solidFill>
                  <a:schemeClr val="tx1"/>
                </a:solidFill>
                <a:latin typeface="Impact" pitchFamily="34" charset="0"/>
              </a:rPr>
              <a:t>SEGUIMIENTO Y EVALAUCIÓN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50825" y="3284538"/>
            <a:ext cx="936625" cy="1296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/>
                </a:solidFill>
                <a:latin typeface="Impact" pitchFamily="34" charset="0"/>
              </a:rPr>
              <a:t>ETAPAS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403350" y="3284538"/>
            <a:ext cx="1800225" cy="1296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schemeClr val="tx1"/>
                </a:solidFill>
                <a:latin typeface="Impact" pitchFamily="34" charset="0"/>
              </a:rPr>
              <a:t>Difusión  PP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schemeClr val="tx1"/>
                </a:solidFill>
                <a:latin typeface="Impact" pitchFamily="34" charset="0"/>
              </a:rPr>
              <a:t>Validación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schemeClr val="tx1"/>
                </a:solidFill>
                <a:latin typeface="Impact" pitchFamily="34" charset="0"/>
              </a:rPr>
              <a:t>Difusión  PP  Validado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schemeClr val="tx1"/>
                </a:solidFill>
                <a:latin typeface="Impact" pitchFamily="34" charset="0"/>
              </a:rPr>
              <a:t>Indicadores y Metas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schemeClr val="tx1"/>
                </a:solidFill>
                <a:latin typeface="Impact" pitchFamily="34" charset="0"/>
              </a:rPr>
              <a:t>Definición </a:t>
            </a:r>
            <a:r>
              <a:rPr lang="es-ES" sz="1200" dirty="0" err="1">
                <a:solidFill>
                  <a:schemeClr val="tx1"/>
                </a:solidFill>
                <a:latin typeface="Impact" pitchFamily="34" charset="0"/>
              </a:rPr>
              <a:t>Financ</a:t>
            </a:r>
            <a:r>
              <a:rPr lang="es-ES" sz="1200" dirty="0">
                <a:solidFill>
                  <a:schemeClr val="tx1"/>
                </a:solidFill>
                <a:latin typeface="Impact" pitchFamily="34" charset="0"/>
              </a:rPr>
              <a:t>./Física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419475" y="3284538"/>
            <a:ext cx="1657350" cy="1296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schemeClr val="tx1"/>
                </a:solidFill>
                <a:latin typeface="Impact" pitchFamily="34" charset="0"/>
              </a:rPr>
              <a:t>Ajuste de Metas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schemeClr val="tx1"/>
                </a:solidFill>
                <a:latin typeface="Impact" pitchFamily="34" charset="0"/>
              </a:rPr>
              <a:t>Consolidación del PP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5219700" y="3284538"/>
            <a:ext cx="1655763" cy="1296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schemeClr val="tx1"/>
                </a:solidFill>
                <a:latin typeface="Impact" pitchFamily="34" charset="0"/>
              </a:rPr>
              <a:t>Revisión de  Metas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092950" y="3284538"/>
            <a:ext cx="1655763" cy="1296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schemeClr val="tx1"/>
                </a:solidFill>
                <a:latin typeface="Impact" pitchFamily="34" charset="0"/>
              </a:rPr>
              <a:t>Seguimiento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schemeClr val="tx1"/>
                </a:solidFill>
                <a:latin typeface="Impact" pitchFamily="34" charset="0"/>
              </a:rPr>
              <a:t>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schemeClr val="tx1"/>
                </a:solidFill>
                <a:latin typeface="Impact" pitchFamily="34" charset="0"/>
              </a:rPr>
              <a:t>Evaluación</a:t>
            </a:r>
          </a:p>
        </p:txBody>
      </p:sp>
      <p:sp>
        <p:nvSpPr>
          <p:cNvPr id="62477" name="13 CuadroTexto"/>
          <p:cNvSpPr txBox="1">
            <a:spLocks noChangeArrowheads="1"/>
          </p:cNvSpPr>
          <p:nvPr/>
        </p:nvSpPr>
        <p:spPr bwMode="auto">
          <a:xfrm>
            <a:off x="395288" y="1484313"/>
            <a:ext cx="1604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b="1">
                <a:solidFill>
                  <a:srgbClr val="C00000"/>
                </a:solidFill>
                <a:latin typeface="Arial Rounded MT Bold" pitchFamily="34" charset="0"/>
              </a:rPr>
              <a:t>Presupuesto</a:t>
            </a:r>
          </a:p>
        </p:txBody>
      </p:sp>
      <p:sp>
        <p:nvSpPr>
          <p:cNvPr id="62478" name="14 CuadroTexto"/>
          <p:cNvSpPr txBox="1">
            <a:spLocks noChangeArrowheads="1"/>
          </p:cNvSpPr>
          <p:nvPr/>
        </p:nvSpPr>
        <p:spPr bwMode="auto">
          <a:xfrm>
            <a:off x="323850" y="2924175"/>
            <a:ext cx="155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b="1">
                <a:solidFill>
                  <a:srgbClr val="C00000"/>
                </a:solidFill>
                <a:latin typeface="Arial Rounded MT Bold" pitchFamily="34" charset="0"/>
              </a:rPr>
              <a:t>Articulación</a:t>
            </a:r>
          </a:p>
        </p:txBody>
      </p:sp>
    </p:spTree>
    <p:extLst>
      <p:ext uri="{BB962C8B-B14F-4D97-AF65-F5344CB8AC3E}">
        <p14:creationId xmlns:p14="http://schemas.microsoft.com/office/powerpoint/2010/main" val="4257128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3 CuadroTexto"/>
          <p:cNvSpPr txBox="1">
            <a:spLocks noChangeArrowheads="1"/>
          </p:cNvSpPr>
          <p:nvPr/>
        </p:nvSpPr>
        <p:spPr bwMode="auto">
          <a:xfrm>
            <a:off x="684213" y="765175"/>
            <a:ext cx="4083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>
                <a:solidFill>
                  <a:srgbClr val="C00000"/>
                </a:solidFill>
                <a:latin typeface="Arial Black" pitchFamily="34" charset="0"/>
              </a:rPr>
              <a:t>Fase: PROGRAMACIÓN:  </a:t>
            </a:r>
          </a:p>
          <a:p>
            <a:pPr eaLnBrk="1" hangingPunct="1"/>
            <a:r>
              <a:rPr lang="es-ES">
                <a:solidFill>
                  <a:srgbClr val="0000CC"/>
                </a:solidFill>
                <a:latin typeface="Arial Black" pitchFamily="34" charset="0"/>
              </a:rPr>
              <a:t>1.  Difusión de la Lógica del PP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95288" y="1557338"/>
          <a:ext cx="4991100" cy="4500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4512"/>
                <a:gridCol w="208294"/>
                <a:gridCol w="208294"/>
              </a:tblGrid>
              <a:tr h="428271"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Condiciones Previas 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1447" marR="91447" marT="45726" marB="45726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1447" marR="91447" marT="45726" marB="45726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1447" marR="91447" marT="45726" marB="45726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072291">
                <a:tc>
                  <a:txBody>
                    <a:bodyPr/>
                    <a:lstStyle/>
                    <a:p>
                      <a:endParaRPr lang="es-ES" sz="10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200" b="1" u="sng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Estructura programática del PP, Productos y Actividades  </a:t>
                      </a:r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que, según sus competencias debieran ejecutar las entidades de gobierno regional y/o local, debidamente  identificadas 	</a:t>
                      </a:r>
                    </a:p>
                    <a:p>
                      <a:endParaRPr lang="es-ES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200" b="1" u="sng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Definiciones operativas</a:t>
                      </a:r>
                      <a:r>
                        <a:rPr lang="es-ES" sz="1200" b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las </a:t>
                      </a:r>
                      <a:r>
                        <a:rPr lang="es-ES" sz="1200" b="1" u="sng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actividades y productos </a:t>
                      </a:r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 son posibles de ejecutar por las entidades de los niveles de gobierno regional y local 	</a:t>
                      </a:r>
                    </a:p>
                    <a:p>
                      <a:endParaRPr lang="es-ES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Listado de</a:t>
                      </a:r>
                      <a:r>
                        <a:rPr lang="es-ES" sz="1200" b="1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1" u="sng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insumos críticos</a:t>
                      </a:r>
                      <a:r>
                        <a:rPr lang="es-ES" sz="1200" b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según las definiciones operacionales de las actividades .</a:t>
                      </a:r>
                    </a:p>
                    <a:p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es-ES" sz="1200" b="1" u="sng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Indicadores de producción física</a:t>
                      </a:r>
                      <a:r>
                        <a:rPr lang="es-ES" sz="1200" b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 identifica claramente las fuentes de información para la programación y ejecución 	</a:t>
                      </a:r>
                    </a:p>
                    <a:p>
                      <a:endParaRPr lang="es-ES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cuenta con una </a:t>
                      </a:r>
                      <a:r>
                        <a:rPr lang="es-ES" sz="1200" b="1" u="sng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Tipología de Proyectos de Inversión Pública </a:t>
                      </a:r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 podrán ser incluidos en el PP, cuando corresponda </a:t>
                      </a:r>
                      <a:endParaRPr lang="es-ES" sz="1200" b="1" dirty="0"/>
                    </a:p>
                  </a:txBody>
                  <a:tcPr marL="91447" marR="91447" marT="45726" marB="45726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47" marR="91447" marT="45726" marB="45726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47" marR="91447" marT="45726" marB="45726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3505" name="6 Rectángulo"/>
          <p:cNvSpPr>
            <a:spLocks noChangeArrowheads="1"/>
          </p:cNvSpPr>
          <p:nvPr/>
        </p:nvSpPr>
        <p:spPr bwMode="auto">
          <a:xfrm>
            <a:off x="539750" y="6453188"/>
            <a:ext cx="5200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1000" b="1">
                <a:solidFill>
                  <a:srgbClr val="0000CC"/>
                </a:solidFill>
                <a:latin typeface="Calibri" pitchFamily="34" charset="0"/>
              </a:rPr>
              <a:t>Directiva N° 001-2013-EF/50.01, Directiva para los Programas Presupuestales 2014 </a:t>
            </a:r>
          </a:p>
        </p:txBody>
      </p:sp>
      <p:pic>
        <p:nvPicPr>
          <p:cNvPr id="63506" name="Picture 21" descr="http://www.vicepresidencia.gov.co/Noticias/2012/PublishingImages/121112-1-vicepresidente-reunion-gobernador-choco-h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628775"/>
            <a:ext cx="37798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7" name="6 CuadroTexto"/>
          <p:cNvSpPr txBox="1">
            <a:spLocks noChangeArrowheads="1"/>
          </p:cNvSpPr>
          <p:nvPr/>
        </p:nvSpPr>
        <p:spPr bwMode="auto">
          <a:xfrm>
            <a:off x="5580063" y="3500438"/>
            <a:ext cx="33845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ES" sz="1400" i="1">
                <a:latin typeface="Arial Black" pitchFamily="34" charset="0"/>
              </a:rPr>
              <a:t>Gobierno Regional y Gobierno Local identifican, </a:t>
            </a:r>
            <a:r>
              <a:rPr lang="es-ES" sz="1400" i="1">
                <a:solidFill>
                  <a:srgbClr val="0000CC"/>
                </a:solidFill>
                <a:latin typeface="Arial Black" pitchFamily="34" charset="0"/>
              </a:rPr>
              <a:t>roles, responsabilidades</a:t>
            </a:r>
            <a:r>
              <a:rPr lang="es-ES" sz="1400" i="1">
                <a:latin typeface="Arial Black" pitchFamily="34" charset="0"/>
              </a:rPr>
              <a:t> en el marco del PP.</a:t>
            </a:r>
          </a:p>
          <a:p>
            <a:pPr algn="just" eaLnBrk="1" hangingPunct="1"/>
            <a:endParaRPr lang="es-ES" sz="1400" i="1">
              <a:latin typeface="Arial Black" pitchFamily="34" charset="0"/>
            </a:endParaRPr>
          </a:p>
          <a:p>
            <a:pPr algn="just" eaLnBrk="1" hangingPunct="1"/>
            <a:r>
              <a:rPr lang="es-ES" sz="1400" i="1">
                <a:latin typeface="Arial Black" pitchFamily="34" charset="0"/>
              </a:rPr>
              <a:t>Se difunden </a:t>
            </a:r>
            <a:r>
              <a:rPr lang="es-ES" sz="1400" i="1">
                <a:solidFill>
                  <a:srgbClr val="0000CC"/>
                </a:solidFill>
                <a:latin typeface="Arial Black" pitchFamily="34" charset="0"/>
              </a:rPr>
              <a:t>Criterios </a:t>
            </a:r>
            <a:r>
              <a:rPr lang="es-ES" sz="1400" i="1">
                <a:latin typeface="Arial Black" pitchFamily="34" charset="0"/>
              </a:rPr>
              <a:t>claros de programación, basados en fuentes de </a:t>
            </a:r>
            <a:r>
              <a:rPr lang="es-ES" sz="1400" i="1">
                <a:solidFill>
                  <a:srgbClr val="0000CC"/>
                </a:solidFill>
                <a:latin typeface="Arial Black" pitchFamily="34" charset="0"/>
              </a:rPr>
              <a:t>información sobre P y A. </a:t>
            </a:r>
          </a:p>
        </p:txBody>
      </p:sp>
    </p:spTree>
    <p:extLst>
      <p:ext uri="{BB962C8B-B14F-4D97-AF65-F5344CB8AC3E}">
        <p14:creationId xmlns:p14="http://schemas.microsoft.com/office/powerpoint/2010/main" val="3881108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Título"/>
          <p:cNvSpPr>
            <a:spLocks noGrp="1"/>
          </p:cNvSpPr>
          <p:nvPr>
            <p:ph type="title" idx="4294967295"/>
          </p:nvPr>
        </p:nvSpPr>
        <p:spPr>
          <a:xfrm>
            <a:off x="1000125" y="620688"/>
            <a:ext cx="7686675" cy="480508"/>
          </a:xfrm>
        </p:spPr>
        <p:txBody>
          <a:bodyPr/>
          <a:lstStyle/>
          <a:p>
            <a:pPr algn="l"/>
            <a:r>
              <a:rPr lang="es-ES" sz="2800" b="1" dirty="0" smtClean="0"/>
              <a:t>Misión del </a:t>
            </a:r>
            <a:r>
              <a:rPr lang="es-ES" sz="2800" b="1" dirty="0" err="1" smtClean="0"/>
              <a:t>PpR</a:t>
            </a:r>
            <a:r>
              <a:rPr lang="es-ES" sz="2800" b="1" dirty="0" smtClean="0"/>
              <a:t>: mejorar calidad del gasto</a:t>
            </a:r>
          </a:p>
        </p:txBody>
      </p:sp>
      <p:pic>
        <p:nvPicPr>
          <p:cNvPr id="18434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1824038"/>
            <a:ext cx="5618163" cy="4176712"/>
          </a:xfrm>
        </p:spPr>
      </p:pic>
      <p:sp>
        <p:nvSpPr>
          <p:cNvPr id="18435" name="5 CuadroTexto"/>
          <p:cNvSpPr txBox="1">
            <a:spLocks noChangeArrowheads="1"/>
          </p:cNvSpPr>
          <p:nvPr/>
        </p:nvSpPr>
        <p:spPr bwMode="auto">
          <a:xfrm>
            <a:off x="3492500" y="3789363"/>
            <a:ext cx="431800" cy="368300"/>
          </a:xfrm>
          <a:prstGeom prst="rect">
            <a:avLst/>
          </a:prstGeom>
          <a:solidFill>
            <a:srgbClr val="FF0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18436" name="6 CuadroTexto"/>
          <p:cNvSpPr txBox="1">
            <a:spLocks noChangeArrowheads="1"/>
          </p:cNvSpPr>
          <p:nvPr/>
        </p:nvSpPr>
        <p:spPr bwMode="auto">
          <a:xfrm>
            <a:off x="5508625" y="3068638"/>
            <a:ext cx="431800" cy="369887"/>
          </a:xfrm>
          <a:prstGeom prst="rect">
            <a:avLst/>
          </a:prstGeom>
          <a:solidFill>
            <a:srgbClr val="0000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02C5D-80F0-404A-AEFC-CA48B4743BE2}" type="slidenum">
              <a:rPr lang="es-ES" altLang="en-US" smtClean="0"/>
              <a:pPr>
                <a:defRPr/>
              </a:pPr>
              <a:t>2</a:t>
            </a:fld>
            <a:endParaRPr lang="es-ES" altLang="en-US"/>
          </a:p>
        </p:txBody>
      </p:sp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71438"/>
            <a:ext cx="576103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1285875" y="142875"/>
            <a:ext cx="1500188" cy="541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Calibri" pitchFamily="34" charset="0"/>
              </a:rPr>
              <a:t>Ministerio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Calibri" pitchFamily="34" charset="0"/>
              </a:rPr>
              <a:t>de Economía y Finanzas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857500" y="285750"/>
            <a:ext cx="1571625" cy="3762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 err="1">
                <a:solidFill>
                  <a:schemeClr val="bg1"/>
                </a:solidFill>
                <a:latin typeface="Calibri" pitchFamily="34" charset="0"/>
              </a:rPr>
              <a:t>Viceministerio</a:t>
            </a:r>
            <a:r>
              <a:rPr lang="es-ES" sz="1300" spc="-60" dirty="0">
                <a:solidFill>
                  <a:schemeClr val="bg1"/>
                </a:solidFill>
                <a:latin typeface="Calibri" pitchFamily="34" charset="0"/>
              </a:rPr>
              <a:t> de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Calibri" pitchFamily="34" charset="0"/>
              </a:rPr>
              <a:t>Hacienda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416425" y="260350"/>
            <a:ext cx="1655763" cy="382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+mn-lt"/>
                <a:cs typeface="+mn-cs"/>
              </a:rPr>
              <a:t>Dirección General de Presupuesto Público</a:t>
            </a:r>
          </a:p>
        </p:txBody>
      </p:sp>
      <p:sp>
        <p:nvSpPr>
          <p:cNvPr id="19" name="18 Rectángulo"/>
          <p:cNvSpPr/>
          <p:nvPr/>
        </p:nvSpPr>
        <p:spPr>
          <a:xfrm flipH="1">
            <a:off x="785813" y="714375"/>
            <a:ext cx="73025" cy="2889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3 CuadroTexto"/>
          <p:cNvSpPr txBox="1">
            <a:spLocks noChangeArrowheads="1"/>
          </p:cNvSpPr>
          <p:nvPr/>
        </p:nvSpPr>
        <p:spPr bwMode="auto">
          <a:xfrm>
            <a:off x="611188" y="908050"/>
            <a:ext cx="662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>
                <a:solidFill>
                  <a:srgbClr val="C00000"/>
                </a:solidFill>
                <a:latin typeface="Arial Black" pitchFamily="34" charset="0"/>
              </a:rPr>
              <a:t>Fase:  PROGRAMACIÓN</a:t>
            </a:r>
          </a:p>
          <a:p>
            <a:pPr eaLnBrk="1" hangingPunct="1"/>
            <a:r>
              <a:rPr lang="es-ES">
                <a:solidFill>
                  <a:srgbClr val="0000CC"/>
                </a:solidFill>
                <a:latin typeface="Arial Black" pitchFamily="34" charset="0"/>
              </a:rPr>
              <a:t>2.  Validación de los Modelos Operacionales del PP</a:t>
            </a:r>
          </a:p>
        </p:txBody>
      </p:sp>
      <p:sp>
        <p:nvSpPr>
          <p:cNvPr id="64515" name="6 Rectángulo"/>
          <p:cNvSpPr>
            <a:spLocks noChangeArrowheads="1"/>
          </p:cNvSpPr>
          <p:nvPr/>
        </p:nvSpPr>
        <p:spPr bwMode="auto">
          <a:xfrm>
            <a:off x="611188" y="5876925"/>
            <a:ext cx="5200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1000" b="1">
                <a:solidFill>
                  <a:srgbClr val="0000CC"/>
                </a:solidFill>
                <a:latin typeface="Calibri" pitchFamily="34" charset="0"/>
              </a:rPr>
              <a:t>Directiva N° 001-2013-EF/50.01, Directiva para los Programas Presupuestales 2014 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39750" y="1844675"/>
          <a:ext cx="4121151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623"/>
                <a:gridCol w="208264"/>
                <a:gridCol w="2082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Condiciones Previas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1432" marR="91432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1432" marR="91432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1432" marR="91432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ES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Diseño del taller de validación 	</a:t>
                      </a:r>
                    </a:p>
                    <a:p>
                      <a:endParaRPr lang="es-ES" sz="1200" b="1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91432" marR="9143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b="1" u="sng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Muestra de entidades </a:t>
                      </a:r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gobierno regional y local, sustentada en los ámbitos de intervención priorizados por el PP  (Criterios de Priorización)</a:t>
                      </a:r>
                    </a:p>
                    <a:p>
                      <a:endParaRPr lang="es-ES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200" b="1" u="sng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Definición del Equipo Técnico</a:t>
                      </a:r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vinculado al PP en nivel del Gobierno Regional y Local.	</a:t>
                      </a:r>
                    </a:p>
                    <a:p>
                      <a:endParaRPr lang="es-ES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Validación de </a:t>
                      </a:r>
                      <a:r>
                        <a:rPr lang="es-ES" sz="1200" b="1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Definiciones Operacionales </a:t>
                      </a:r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es-ES" sz="1200" b="1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Productos, Actividades</a:t>
                      </a:r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200" b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Insumos Críticos </a:t>
                      </a:r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 </a:t>
                      </a:r>
                      <a:r>
                        <a:rPr lang="es-ES" sz="1200" b="1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Tipología de Proyectos.</a:t>
                      </a:r>
                    </a:p>
                    <a:p>
                      <a:endParaRPr lang="es-ES" sz="1200" b="1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91432" marR="9143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b="1" u="sng" dirty="0" smtClean="0">
                          <a:solidFill>
                            <a:srgbClr val="0000CC"/>
                          </a:solidFill>
                        </a:rPr>
                        <a:t>Metodología de Validación</a:t>
                      </a:r>
                      <a:r>
                        <a:rPr lang="es-ES" sz="1200" b="1" dirty="0" smtClean="0">
                          <a:solidFill>
                            <a:srgbClr val="0000CC"/>
                          </a:solidFill>
                        </a:rPr>
                        <a:t>,</a:t>
                      </a:r>
                      <a:r>
                        <a:rPr lang="es-ES" sz="1200" b="1" dirty="0" smtClean="0"/>
                        <a:t> de aplicación a los PP.</a:t>
                      </a:r>
                      <a:endParaRPr lang="es-ES" sz="1200" b="1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91432" marR="91432"/>
                </a:tc>
              </a:tr>
            </a:tbl>
          </a:graphicData>
        </a:graphic>
      </p:graphicFrame>
      <p:pic>
        <p:nvPicPr>
          <p:cNvPr id="64538" name="Picture 30" descr="http://4.bp.blogspot.com/-8abYgoVNc4Q/T7QF5rfiGSI/AAAAAAAAAk8/1rXPOOfoQxI/s1600/NGODay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844675"/>
            <a:ext cx="42291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9" name="7 CuadroTexto"/>
          <p:cNvSpPr txBox="1">
            <a:spLocks noChangeArrowheads="1"/>
          </p:cNvSpPr>
          <p:nvPr/>
        </p:nvSpPr>
        <p:spPr bwMode="auto">
          <a:xfrm>
            <a:off x="4716463" y="4437063"/>
            <a:ext cx="403225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1200">
                <a:latin typeface="Arial Black" pitchFamily="34" charset="0"/>
              </a:rPr>
              <a:t>Se Organizan Mesas de Trabajo por Productos, donde se revisan además las actividades y los Insumos.</a:t>
            </a:r>
          </a:p>
          <a:p>
            <a:pPr eaLnBrk="1" hangingPunct="1"/>
            <a:endParaRPr lang="es-ES" sz="1200">
              <a:latin typeface="Arial Black" pitchFamily="34" charset="0"/>
            </a:endParaRPr>
          </a:p>
          <a:p>
            <a:pPr eaLnBrk="1" hangingPunct="1"/>
            <a:r>
              <a:rPr lang="es-ES" sz="1200">
                <a:latin typeface="Arial Black" pitchFamily="34" charset="0"/>
              </a:rPr>
              <a:t>En caso sea necesario se  implementa una Mesa para la Tipología de PIPs.</a:t>
            </a:r>
          </a:p>
          <a:p>
            <a:pPr eaLnBrk="1" hangingPunct="1"/>
            <a:endParaRPr lang="es-ES" sz="140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638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3 CuadroTexto"/>
          <p:cNvSpPr txBox="1">
            <a:spLocks noChangeArrowheads="1"/>
          </p:cNvSpPr>
          <p:nvPr/>
        </p:nvSpPr>
        <p:spPr bwMode="auto">
          <a:xfrm>
            <a:off x="611188" y="981075"/>
            <a:ext cx="5189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>
                <a:solidFill>
                  <a:srgbClr val="C00000"/>
                </a:solidFill>
                <a:latin typeface="Arial Black" pitchFamily="34" charset="0"/>
              </a:rPr>
              <a:t>Fase: PRORGAMACIÓN</a:t>
            </a:r>
          </a:p>
          <a:p>
            <a:pPr eaLnBrk="1" hangingPunct="1"/>
            <a:r>
              <a:rPr lang="es-ES">
                <a:solidFill>
                  <a:srgbClr val="0000CC"/>
                </a:solidFill>
                <a:latin typeface="Arial Black" pitchFamily="34" charset="0"/>
              </a:rPr>
              <a:t>3.  Difusión del Diseño Validado del PP</a:t>
            </a:r>
          </a:p>
        </p:txBody>
      </p:sp>
      <p:sp>
        <p:nvSpPr>
          <p:cNvPr id="65539" name="6 Rectángulo"/>
          <p:cNvSpPr>
            <a:spLocks noChangeArrowheads="1"/>
          </p:cNvSpPr>
          <p:nvPr/>
        </p:nvSpPr>
        <p:spPr bwMode="auto">
          <a:xfrm>
            <a:off x="684213" y="5805488"/>
            <a:ext cx="51990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1000" b="1">
                <a:solidFill>
                  <a:srgbClr val="0000CC"/>
                </a:solidFill>
                <a:latin typeface="Calibri" pitchFamily="34" charset="0"/>
              </a:rPr>
              <a:t>Directiva N° 001-2013-EF/50.01, Directiva para los Programas Presupuestales 2014 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684213" y="1989138"/>
          <a:ext cx="3529012" cy="3413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502"/>
                <a:gridCol w="238357"/>
                <a:gridCol w="230153"/>
              </a:tblGrid>
              <a:tr h="396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Condiciones Previas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1459" marR="91459" marT="45697" marB="45697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1459" marR="91459" marT="45697" marB="45697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1459" marR="91459" marT="45697" marB="45697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188554">
                <a:tc>
                  <a:txBody>
                    <a:bodyPr/>
                    <a:lstStyle/>
                    <a:p>
                      <a:endParaRPr lang="es-ES" sz="1200" b="1" kern="1200" baseline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200" b="1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es-ES" sz="1200" b="1" u="sng" kern="1200" baseline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Apropiación  de modelos </a:t>
                      </a:r>
                      <a:r>
                        <a:rPr lang="es-ES" sz="1200" b="1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operacionales y tipología de proyectos validado </a:t>
                      </a:r>
                    </a:p>
                    <a:p>
                      <a:endParaRPr lang="es-ES" sz="1200" b="1" kern="1200" baseline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200" b="1" dirty="0"/>
                    </a:p>
                  </a:txBody>
                  <a:tcPr marL="91459" marR="91459" marT="45697" marB="45697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59" marR="91459" marT="45697" marB="45697"/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59" marR="91459" marT="45697" marB="45697"/>
                </a:tc>
              </a:tr>
              <a:tr h="1371415">
                <a:tc>
                  <a:txBody>
                    <a:bodyPr/>
                    <a:lstStyle/>
                    <a:p>
                      <a:r>
                        <a:rPr lang="es-ES" sz="1200" b="1" u="sng" kern="1200" baseline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Materiales para difusión </a:t>
                      </a:r>
                      <a:r>
                        <a:rPr lang="es-ES" sz="1200" b="1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 asistencia técnica elaborados.</a:t>
                      </a:r>
                    </a:p>
                    <a:p>
                      <a:endParaRPr lang="es-ES" sz="1200" b="1" kern="1200" baseline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200" b="1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definen </a:t>
                      </a:r>
                      <a:r>
                        <a:rPr lang="es-ES" sz="1200" b="1" u="sng" kern="1200" baseline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Mecanismos de Difusión </a:t>
                      </a:r>
                      <a:r>
                        <a:rPr lang="es-ES" sz="1200" b="1" u="sng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1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 que las entidades vinculadas al PP se empoderen e intervengan 	</a:t>
                      </a:r>
                    </a:p>
                    <a:p>
                      <a:endParaRPr lang="es-ES" sz="1200" b="1" dirty="0"/>
                    </a:p>
                  </a:txBody>
                  <a:tcPr marL="91459" marR="91459" marT="45697" marB="45697"/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59" marR="91459" marT="45697" marB="45697"/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59" marR="91459" marT="45697" marB="45697"/>
                </a:tc>
              </a:tr>
              <a:tr h="457114">
                <a:tc>
                  <a:txBody>
                    <a:bodyPr/>
                    <a:lstStyle/>
                    <a:p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s-ES" sz="1200" b="1" dirty="0"/>
                    </a:p>
                  </a:txBody>
                  <a:tcPr marL="91459" marR="91459" marT="45697" marB="45697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59" marR="91459" marT="45697" marB="45697"/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59" marR="91459" marT="45697" marB="45697"/>
                </a:tc>
              </a:tr>
            </a:tbl>
          </a:graphicData>
        </a:graphic>
      </p:graphicFrame>
      <p:pic>
        <p:nvPicPr>
          <p:cNvPr id="65562" name="Picture 28" descr="http://zonales.clarin.com/avellaneda/ciudad/Lanzamiento-asamblea-Centro-Jubilados-Accion_ZONIMA20130423_0018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989138"/>
            <a:ext cx="238283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3" name="Picture 30" descr="http://baetica.es/wp-content/uploads/2013/01/FETE_C_LIBRES_ALCOHOL_01-55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989138"/>
            <a:ext cx="21605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4" name="Picture 32" descr="http://www.ugel05.edu.pe/getfile.php?id_documento=9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716338"/>
            <a:ext cx="23764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5" name="Picture 34" descr="http://www.regionpiura.gob.pe/images/noticias/phpRMrAvf39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716338"/>
            <a:ext cx="22336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74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3 CuadroTexto"/>
          <p:cNvSpPr txBox="1">
            <a:spLocks noChangeArrowheads="1"/>
          </p:cNvSpPr>
          <p:nvPr/>
        </p:nvSpPr>
        <p:spPr bwMode="auto">
          <a:xfrm>
            <a:off x="395288" y="765175"/>
            <a:ext cx="7124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>
                <a:solidFill>
                  <a:srgbClr val="C00000"/>
                </a:solidFill>
                <a:latin typeface="Arial Black" pitchFamily="34" charset="0"/>
              </a:rPr>
              <a:t>Fase: PROGRAMACIÓN</a:t>
            </a:r>
          </a:p>
          <a:p>
            <a:pPr eaLnBrk="1" hangingPunct="1"/>
            <a:r>
              <a:rPr lang="es-ES">
                <a:solidFill>
                  <a:srgbClr val="0000CC"/>
                </a:solidFill>
                <a:latin typeface="Arial Black" pitchFamily="34" charset="0"/>
              </a:rPr>
              <a:t>4.  Propuesta de Metas de Resultado y Producto del PP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23850" y="1628775"/>
          <a:ext cx="4792663" cy="2682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6043"/>
                <a:gridCol w="208310"/>
                <a:gridCol w="208310"/>
              </a:tblGrid>
              <a:tr h="396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Condiciones Previas</a:t>
                      </a:r>
                      <a:endParaRPr lang="es-ES" sz="12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1453" marR="91453" marT="45731" marB="45731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1453" marR="91453" marT="45731" marB="45731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1453" marR="91453" marT="45731" marB="45731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40232">
                <a:tc>
                  <a:txBody>
                    <a:bodyPr/>
                    <a:lstStyle/>
                    <a:p>
                      <a:endParaRPr lang="es-ES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200" b="1" u="sng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Información</a:t>
                      </a:r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para determinar metas de productos</a:t>
                      </a:r>
                      <a:endParaRPr lang="es-ES" sz="1200" b="1" dirty="0"/>
                    </a:p>
                  </a:txBody>
                  <a:tcPr marL="91453" marR="91453" marT="45731" marB="45731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53" marR="91453" marT="45731" marB="45731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53" marR="91453" marT="45731" marB="45731"/>
                </a:tc>
              </a:tr>
              <a:tr h="823155">
                <a:tc>
                  <a:txBody>
                    <a:bodyPr/>
                    <a:lstStyle/>
                    <a:p>
                      <a:endParaRPr lang="es-ES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Proyección de </a:t>
                      </a:r>
                      <a:r>
                        <a:rPr lang="es-ES" sz="1200" b="1" u="sng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metas de indicadores </a:t>
                      </a:r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resultado y desempeño de producto para nivel nacional y regional.</a:t>
                      </a:r>
                      <a:endParaRPr lang="es-ES" sz="1200" b="1" dirty="0"/>
                    </a:p>
                  </a:txBody>
                  <a:tcPr marL="91453" marR="91453" marT="45731" marB="45731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53" marR="91453" marT="45731" marB="45731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53" marR="91453" marT="45731" marB="45731"/>
                </a:tc>
              </a:tr>
              <a:tr h="823155">
                <a:tc>
                  <a:txBody>
                    <a:bodyPr/>
                    <a:lstStyle/>
                    <a:p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es-ES" sz="1200" b="1" u="sng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Propuesta de metas físicas </a:t>
                      </a:r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 alcanzar los resultados.</a:t>
                      </a:r>
                    </a:p>
                    <a:p>
                      <a:endParaRPr lang="es-ES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31" marB="45731"/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53" marR="91453" marT="45731" marB="45731"/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53" marR="91453" marT="45731" marB="45731"/>
                </a:tc>
              </a:tr>
            </a:tbl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827088" y="4724400"/>
            <a:ext cx="1785937" cy="571500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/>
                </a:solidFill>
                <a:latin typeface="Arial Black" pitchFamily="34" charset="0"/>
              </a:rPr>
              <a:t>2014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3113088" y="4724400"/>
            <a:ext cx="1530350" cy="5715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/>
                </a:solidFill>
                <a:latin typeface="Arial Black" pitchFamily="34" charset="0"/>
              </a:rPr>
              <a:t>2015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4643438" y="4724400"/>
            <a:ext cx="1512887" cy="5715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/>
                </a:solidFill>
                <a:latin typeface="Arial Black" pitchFamily="34" charset="0"/>
              </a:rPr>
              <a:t>2016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611188" y="5581650"/>
            <a:ext cx="2160587" cy="571500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schemeClr val="tx1"/>
                </a:solidFill>
                <a:latin typeface="Arial Black" pitchFamily="34" charset="0"/>
              </a:rPr>
              <a:t>Proyecto Presupuesto </a:t>
            </a:r>
            <a:r>
              <a:rPr lang="es-ES" dirty="0">
                <a:solidFill>
                  <a:schemeClr val="tx1"/>
                </a:solidFill>
                <a:latin typeface="Arial Black" pitchFamily="34" charset="0"/>
              </a:rPr>
              <a:t>2014</a:t>
            </a:r>
          </a:p>
        </p:txBody>
      </p:sp>
      <p:sp>
        <p:nvSpPr>
          <p:cNvPr id="12" name="11 Flecha izquierda y derecha"/>
          <p:cNvSpPr/>
          <p:nvPr/>
        </p:nvSpPr>
        <p:spPr>
          <a:xfrm>
            <a:off x="2398713" y="4795838"/>
            <a:ext cx="857250" cy="484187"/>
          </a:xfrm>
          <a:prstGeom prst="leftRightArrow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6590" name="12 CuadroTexto"/>
          <p:cNvSpPr txBox="1">
            <a:spLocks noChangeArrowheads="1"/>
          </p:cNvSpPr>
          <p:nvPr/>
        </p:nvSpPr>
        <p:spPr bwMode="auto">
          <a:xfrm>
            <a:off x="1835150" y="4292600"/>
            <a:ext cx="2411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>
                <a:latin typeface="Impact" pitchFamily="34" charset="0"/>
              </a:rPr>
              <a:t>Ejercicio de Proyección</a:t>
            </a:r>
          </a:p>
        </p:txBody>
      </p:sp>
      <p:sp>
        <p:nvSpPr>
          <p:cNvPr id="14" name="13 Flecha izquierda y derecha"/>
          <p:cNvSpPr/>
          <p:nvPr/>
        </p:nvSpPr>
        <p:spPr>
          <a:xfrm rot="5400000">
            <a:off x="1377156" y="5245895"/>
            <a:ext cx="714375" cy="385762"/>
          </a:xfrm>
          <a:prstGeom prst="leftRightArrow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6592" name="14 CuadroTexto"/>
          <p:cNvSpPr txBox="1">
            <a:spLocks noChangeArrowheads="1"/>
          </p:cNvSpPr>
          <p:nvPr/>
        </p:nvSpPr>
        <p:spPr bwMode="auto">
          <a:xfrm>
            <a:off x="6084888" y="5229225"/>
            <a:ext cx="28082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1400">
                <a:latin typeface="Arial Black" pitchFamily="34" charset="0"/>
              </a:rPr>
              <a:t>Para esta etapa el manejo de la información por PP y por región es fundamental.</a:t>
            </a:r>
          </a:p>
        </p:txBody>
      </p:sp>
      <p:pic>
        <p:nvPicPr>
          <p:cNvPr id="66593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00213"/>
            <a:ext cx="352901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94" name="14 CuadroTexto"/>
          <p:cNvSpPr txBox="1">
            <a:spLocks noChangeArrowheads="1"/>
          </p:cNvSpPr>
          <p:nvPr/>
        </p:nvSpPr>
        <p:spPr bwMode="auto">
          <a:xfrm>
            <a:off x="6156325" y="2997200"/>
            <a:ext cx="950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1400">
                <a:latin typeface="Arial Black" pitchFamily="34" charset="0"/>
              </a:rPr>
              <a:t>Sin </a:t>
            </a:r>
            <a:r>
              <a:rPr lang="es-ES">
                <a:latin typeface="Arial Black" pitchFamily="34" charset="0"/>
              </a:rPr>
              <a:t>PP</a:t>
            </a:r>
            <a:r>
              <a:rPr lang="es-ES">
                <a:latin typeface="Calibri" pitchFamily="34" charset="0"/>
              </a:rPr>
              <a:t> </a:t>
            </a:r>
          </a:p>
        </p:txBody>
      </p:sp>
      <p:sp>
        <p:nvSpPr>
          <p:cNvPr id="66595" name="15 CuadroTexto"/>
          <p:cNvSpPr txBox="1">
            <a:spLocks noChangeArrowheads="1"/>
          </p:cNvSpPr>
          <p:nvPr/>
        </p:nvSpPr>
        <p:spPr bwMode="auto">
          <a:xfrm>
            <a:off x="8027988" y="2997200"/>
            <a:ext cx="957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1400">
                <a:latin typeface="Arial Black" pitchFamily="34" charset="0"/>
              </a:rPr>
              <a:t>Con </a:t>
            </a:r>
            <a:r>
              <a:rPr lang="es-ES">
                <a:latin typeface="Arial Black" pitchFamily="34" charset="0"/>
              </a:rPr>
              <a:t>PP</a:t>
            </a:r>
          </a:p>
        </p:txBody>
      </p:sp>
      <p:sp>
        <p:nvSpPr>
          <p:cNvPr id="66596" name="16 CuadroTexto"/>
          <p:cNvSpPr txBox="1">
            <a:spLocks noChangeArrowheads="1"/>
          </p:cNvSpPr>
          <p:nvPr/>
        </p:nvSpPr>
        <p:spPr bwMode="auto">
          <a:xfrm>
            <a:off x="6516688" y="4797425"/>
            <a:ext cx="1828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>
                <a:latin typeface="Impact" pitchFamily="34" charset="0"/>
              </a:rPr>
              <a:t>PP  </a:t>
            </a:r>
            <a:r>
              <a:rPr lang="es-ES" sz="1200">
                <a:latin typeface="Impact" pitchFamily="34" charset="0"/>
              </a:rPr>
              <a:t>Desnutrición Crónica</a:t>
            </a:r>
          </a:p>
        </p:txBody>
      </p:sp>
      <p:sp>
        <p:nvSpPr>
          <p:cNvPr id="66597" name="15 CuadroTexto"/>
          <p:cNvSpPr txBox="1">
            <a:spLocks noChangeArrowheads="1"/>
          </p:cNvSpPr>
          <p:nvPr/>
        </p:nvSpPr>
        <p:spPr bwMode="auto">
          <a:xfrm>
            <a:off x="5724525" y="1412875"/>
            <a:ext cx="3352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1200">
                <a:latin typeface="Arial Black" pitchFamily="34" charset="0"/>
              </a:rPr>
              <a:t>Metas Físicas por Regiones - Brechas</a:t>
            </a:r>
          </a:p>
        </p:txBody>
      </p:sp>
    </p:spTree>
    <p:extLst>
      <p:ext uri="{BB962C8B-B14F-4D97-AF65-F5344CB8AC3E}">
        <p14:creationId xmlns:p14="http://schemas.microsoft.com/office/powerpoint/2010/main" val="2740163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3 CuadroTexto"/>
          <p:cNvSpPr txBox="1">
            <a:spLocks noChangeArrowheads="1"/>
          </p:cNvSpPr>
          <p:nvPr/>
        </p:nvSpPr>
        <p:spPr bwMode="auto">
          <a:xfrm>
            <a:off x="1116013" y="765175"/>
            <a:ext cx="6689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>
                <a:solidFill>
                  <a:srgbClr val="C00000"/>
                </a:solidFill>
                <a:latin typeface="Arial Black" pitchFamily="34" charset="0"/>
              </a:rPr>
              <a:t>Fase. PROGRAMACIÓN </a:t>
            </a:r>
          </a:p>
          <a:p>
            <a:pPr eaLnBrk="1" hangingPunct="1"/>
            <a:r>
              <a:rPr lang="es-ES">
                <a:solidFill>
                  <a:srgbClr val="0000CC"/>
                </a:solidFill>
                <a:latin typeface="Arial Black" pitchFamily="34" charset="0"/>
              </a:rPr>
              <a:t>5.  Definición de Metas Físicas y Financieras del PP</a:t>
            </a:r>
          </a:p>
        </p:txBody>
      </p:sp>
      <p:sp>
        <p:nvSpPr>
          <p:cNvPr id="67587" name="6 Rectángulo"/>
          <p:cNvSpPr>
            <a:spLocks noChangeArrowheads="1"/>
          </p:cNvSpPr>
          <p:nvPr/>
        </p:nvSpPr>
        <p:spPr bwMode="auto">
          <a:xfrm>
            <a:off x="539750" y="6453188"/>
            <a:ext cx="5200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1000" b="1">
                <a:solidFill>
                  <a:srgbClr val="0000CC"/>
                </a:solidFill>
                <a:latin typeface="Calibri" pitchFamily="34" charset="0"/>
              </a:rPr>
              <a:t>Directiva N° 001-2013-EF/50.01, Directiva para los Programas Presupuestales 2014 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684213" y="1700213"/>
          <a:ext cx="4395787" cy="2473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177"/>
                <a:gridCol w="208305"/>
                <a:gridCol w="208305"/>
              </a:tblGrid>
              <a:tr h="370675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Condiciones Previas</a:t>
                      </a:r>
                      <a:endParaRPr lang="es-ES" sz="12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1451" marR="91451" marT="45699" marB="45699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1451" marR="91451" marT="45699" marB="45699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1451" marR="91451" marT="45699" marB="45699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822780">
                <a:tc>
                  <a:txBody>
                    <a:bodyPr/>
                    <a:lstStyle/>
                    <a:p>
                      <a:endParaRPr lang="es-ES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Diseño de Talleres de metas Físicas por </a:t>
                      </a:r>
                      <a:r>
                        <a:rPr lang="es-ES" sz="1200" b="1" u="sng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Unidades Ejecutoras – UE.</a:t>
                      </a:r>
                    </a:p>
                    <a:p>
                      <a:endParaRPr lang="es-ES" sz="1200" b="1" dirty="0"/>
                    </a:p>
                  </a:txBody>
                  <a:tcPr marL="91451" marR="91451" marT="45699" marB="45699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51" marR="91451" marT="45699" marB="45699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51" marR="91451" marT="45699" marB="45699"/>
                </a:tc>
              </a:tr>
              <a:tr h="822780">
                <a:tc>
                  <a:txBody>
                    <a:bodyPr/>
                    <a:lstStyle/>
                    <a:p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Diseño de taller de </a:t>
                      </a:r>
                      <a:r>
                        <a:rPr lang="es-ES" sz="1200" b="1" u="sng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consolidación de metas físicas </a:t>
                      </a:r>
                    </a:p>
                    <a:p>
                      <a:endParaRPr lang="es-ES" sz="1200" b="1" u="sng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200" b="1" u="sng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Protocolo de  Articulación de Programación Multianual</a:t>
                      </a:r>
                      <a:r>
                        <a:rPr lang="es-ES" sz="12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que se desarrolla el mes de Mayo.</a:t>
                      </a:r>
                      <a:endParaRPr lang="es-ES" sz="1200" b="1" dirty="0"/>
                    </a:p>
                  </a:txBody>
                  <a:tcPr marL="91451" marR="91451" marT="45699" marB="45699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51" marR="91451" marT="45699" marB="45699"/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51" marR="91451" marT="45699" marB="45699"/>
                </a:tc>
              </a:tr>
              <a:tr h="457090">
                <a:tc>
                  <a:txBody>
                    <a:bodyPr/>
                    <a:lstStyle/>
                    <a:p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s-ES" sz="1200" b="1" dirty="0"/>
                    </a:p>
                  </a:txBody>
                  <a:tcPr marL="91451" marR="91451" marT="45699" marB="45699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51" marR="91451" marT="45699" marB="45699"/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51" marR="91451" marT="45699" marB="45699"/>
                </a:tc>
              </a:tr>
            </a:tbl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684213" y="4508500"/>
            <a:ext cx="1557337" cy="500063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schemeClr val="tx1"/>
                </a:solidFill>
                <a:latin typeface="Arial Black" pitchFamily="34" charset="0"/>
              </a:rPr>
              <a:t>2014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2916238" y="4508500"/>
            <a:ext cx="1270000" cy="5000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schemeClr val="tx1"/>
                </a:solidFill>
                <a:latin typeface="Arial Black" pitchFamily="34" charset="0"/>
              </a:rPr>
              <a:t>2016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4157663" y="4508500"/>
            <a:ext cx="1135062" cy="50006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schemeClr val="tx1"/>
                </a:solidFill>
                <a:latin typeface="Arial Black" pitchFamily="34" charset="0"/>
              </a:rPr>
              <a:t>2016</a:t>
            </a:r>
          </a:p>
        </p:txBody>
      </p:sp>
      <p:sp>
        <p:nvSpPr>
          <p:cNvPr id="11" name="10 Flecha izquierda y derecha"/>
          <p:cNvSpPr/>
          <p:nvPr/>
        </p:nvSpPr>
        <p:spPr>
          <a:xfrm>
            <a:off x="2268538" y="4581525"/>
            <a:ext cx="608012" cy="371475"/>
          </a:xfrm>
          <a:prstGeom prst="leftRightArrow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/>
          </a:p>
        </p:txBody>
      </p:sp>
      <p:sp>
        <p:nvSpPr>
          <p:cNvPr id="67614" name="11 CuadroTexto"/>
          <p:cNvSpPr txBox="1">
            <a:spLocks noChangeArrowheads="1"/>
          </p:cNvSpPr>
          <p:nvPr/>
        </p:nvSpPr>
        <p:spPr bwMode="auto">
          <a:xfrm>
            <a:off x="3059113" y="4149725"/>
            <a:ext cx="2155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1600">
                <a:latin typeface="Impact" pitchFamily="34" charset="0"/>
              </a:rPr>
              <a:t>Ejercicio de Proyección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395288" y="5373688"/>
            <a:ext cx="2032000" cy="498475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schemeClr val="tx1"/>
                </a:solidFill>
                <a:latin typeface="Impact" pitchFamily="34" charset="0"/>
              </a:rPr>
              <a:t>Proyecto de Presupuesto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schemeClr val="tx1"/>
                </a:solidFill>
                <a:latin typeface="Arial Black" pitchFamily="34" charset="0"/>
              </a:rPr>
              <a:t>2014</a:t>
            </a:r>
          </a:p>
        </p:txBody>
      </p:sp>
      <p:sp>
        <p:nvSpPr>
          <p:cNvPr id="15" name="14 Flecha izquierda y derecha"/>
          <p:cNvSpPr/>
          <p:nvPr/>
        </p:nvSpPr>
        <p:spPr>
          <a:xfrm rot="5400000">
            <a:off x="1056482" y="5071269"/>
            <a:ext cx="749300" cy="344487"/>
          </a:xfrm>
          <a:prstGeom prst="leftRightArrow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/>
          </a:p>
        </p:txBody>
      </p:sp>
      <p:sp>
        <p:nvSpPr>
          <p:cNvPr id="67617" name="12 CuadroTexto"/>
          <p:cNvSpPr txBox="1">
            <a:spLocks noChangeArrowheads="1"/>
          </p:cNvSpPr>
          <p:nvPr/>
        </p:nvSpPr>
        <p:spPr bwMode="auto">
          <a:xfrm>
            <a:off x="5364163" y="4437063"/>
            <a:ext cx="36004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ES" sz="1200">
                <a:latin typeface="Arial Black" pitchFamily="34" charset="0"/>
              </a:rPr>
              <a:t>Las reuniones de trabajo con los GR se realizan por mesas temáticas  (Salud, Educación, Transportes, Agricultura, Vivienda).</a:t>
            </a:r>
          </a:p>
          <a:p>
            <a:pPr algn="just" eaLnBrk="1" hangingPunct="1"/>
            <a:endParaRPr lang="es-ES" sz="1200">
              <a:latin typeface="Arial Black" pitchFamily="34" charset="0"/>
            </a:endParaRPr>
          </a:p>
          <a:p>
            <a:pPr algn="just" eaLnBrk="1" hangingPunct="1"/>
            <a:r>
              <a:rPr lang="es-ES" sz="1200">
                <a:latin typeface="Arial Black" pitchFamily="34" charset="0"/>
              </a:rPr>
              <a:t>Determinaciones de cobertura de necesidades entre la Entidad Responsable del PP y las UE de los GR.</a:t>
            </a:r>
          </a:p>
        </p:txBody>
      </p:sp>
      <p:pic>
        <p:nvPicPr>
          <p:cNvPr id="67618" name="Picture 2" descr="http://www2.luventicus.org/mapas/peru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844675"/>
            <a:ext cx="20891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307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3 CuadroTexto"/>
          <p:cNvSpPr txBox="1">
            <a:spLocks noChangeArrowheads="1"/>
          </p:cNvSpPr>
          <p:nvPr/>
        </p:nvSpPr>
        <p:spPr bwMode="auto">
          <a:xfrm>
            <a:off x="900113" y="908050"/>
            <a:ext cx="6342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>
                <a:solidFill>
                  <a:srgbClr val="C00000"/>
                </a:solidFill>
                <a:latin typeface="Arial Black" pitchFamily="34" charset="0"/>
              </a:rPr>
              <a:t>Fase: FORMULACIÓN </a:t>
            </a:r>
          </a:p>
          <a:p>
            <a:pPr eaLnBrk="1" hangingPunct="1"/>
            <a:r>
              <a:rPr lang="es-ES">
                <a:solidFill>
                  <a:srgbClr val="0000CC"/>
                </a:solidFill>
                <a:latin typeface="Arial Black" pitchFamily="34" charset="0"/>
              </a:rPr>
              <a:t>6.  Ajuste de Metas Físicas y Financieras  del PP,</a:t>
            </a:r>
          </a:p>
        </p:txBody>
      </p:sp>
      <p:sp>
        <p:nvSpPr>
          <p:cNvPr id="68611" name="6 Rectángulo"/>
          <p:cNvSpPr>
            <a:spLocks noChangeArrowheads="1"/>
          </p:cNvSpPr>
          <p:nvPr/>
        </p:nvSpPr>
        <p:spPr bwMode="auto">
          <a:xfrm>
            <a:off x="539750" y="6453188"/>
            <a:ext cx="5200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1000" b="1">
                <a:solidFill>
                  <a:srgbClr val="0000CC"/>
                </a:solidFill>
                <a:latin typeface="Calibri" pitchFamily="34" charset="0"/>
              </a:rPr>
              <a:t>Directiva N° 001-2013-EF/50.01, Directiva para los Programas Presupuestales 2014 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684213" y="1844675"/>
          <a:ext cx="3676650" cy="3048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094"/>
                <a:gridCol w="208278"/>
                <a:gridCol w="208278"/>
              </a:tblGrid>
              <a:tr h="39626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Condiciones Previas</a:t>
                      </a:r>
                      <a:endParaRPr lang="es-ES" sz="12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1439" marR="91439" marT="45724" marB="45724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1439" marR="91439" marT="45724" marB="45724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1439" marR="91439" marT="45724" marB="45724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188691">
                <a:tc>
                  <a:txBody>
                    <a:bodyPr/>
                    <a:lstStyle/>
                    <a:p>
                      <a:endParaRPr lang="es-ES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Base de datos de </a:t>
                      </a:r>
                      <a:r>
                        <a:rPr lang="es-ES" sz="1200" b="1" u="sng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metas físicas ajustadas </a:t>
                      </a:r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 marco presupuestal en los tres niveles de gobierno, cuando corresponda 	</a:t>
                      </a:r>
                    </a:p>
                    <a:p>
                      <a:endParaRPr lang="es-ES" sz="1200" b="1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39" marR="91439" marT="45724" marB="45724"/>
                </a:tc>
              </a:tr>
              <a:tr h="1005817">
                <a:tc>
                  <a:txBody>
                    <a:bodyPr/>
                    <a:lstStyle/>
                    <a:p>
                      <a:r>
                        <a:rPr lang="es-ES" sz="1200" b="1" dirty="0" smtClean="0"/>
                        <a:t>Diseño de Taller de ajuste de metas con equipo técnico </a:t>
                      </a:r>
                    </a:p>
                    <a:p>
                      <a:endParaRPr lang="es-ES" sz="1200" b="1" dirty="0" smtClean="0"/>
                    </a:p>
                    <a:p>
                      <a:r>
                        <a:rPr lang="es-ES" sz="1200" b="1" u="sng" dirty="0" smtClean="0">
                          <a:solidFill>
                            <a:srgbClr val="0000CC"/>
                          </a:solidFill>
                        </a:rPr>
                        <a:t>Protocolo</a:t>
                      </a:r>
                      <a:r>
                        <a:rPr lang="es-ES" sz="1200" b="1" u="sng" baseline="0" dirty="0" smtClean="0">
                          <a:solidFill>
                            <a:srgbClr val="0000CC"/>
                          </a:solidFill>
                        </a:rPr>
                        <a:t> de Reunión </a:t>
                      </a:r>
                      <a:r>
                        <a:rPr lang="es-ES" sz="1200" b="1" baseline="0" dirty="0" smtClean="0"/>
                        <a:t>de Trabajo de Ajuste de Metas Proyecto de Presupuesto 2014.</a:t>
                      </a:r>
                      <a:endParaRPr lang="es-ES" sz="1200" b="1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39" marR="91439" marT="45724" marB="45724"/>
                </a:tc>
              </a:tr>
              <a:tr h="457227">
                <a:tc>
                  <a:txBody>
                    <a:bodyPr/>
                    <a:lstStyle/>
                    <a:p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s-ES" sz="1200" b="1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24" marB="45724"/>
                </a:tc>
              </a:tr>
            </a:tbl>
          </a:graphicData>
        </a:graphic>
      </p:graphicFrame>
      <p:sp>
        <p:nvSpPr>
          <p:cNvPr id="68634" name="8 CuadroTexto"/>
          <p:cNvSpPr txBox="1">
            <a:spLocks noChangeArrowheads="1"/>
          </p:cNvSpPr>
          <p:nvPr/>
        </p:nvSpPr>
        <p:spPr bwMode="auto">
          <a:xfrm>
            <a:off x="5219700" y="4005263"/>
            <a:ext cx="3529013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ES" sz="1100">
                <a:latin typeface="Arial Black" pitchFamily="34" charset="0"/>
              </a:rPr>
              <a:t>Las reuniones de trabajo con los GR se realizan por mesas temáticas  (Salud, Educación, Transportes, Agricultura, Vivienda).</a:t>
            </a:r>
          </a:p>
          <a:p>
            <a:pPr algn="just" eaLnBrk="1" hangingPunct="1"/>
            <a:endParaRPr lang="es-ES" sz="1100">
              <a:latin typeface="Arial Black" pitchFamily="34" charset="0"/>
            </a:endParaRPr>
          </a:p>
          <a:p>
            <a:pPr algn="just" eaLnBrk="1" hangingPunct="1"/>
            <a:r>
              <a:rPr lang="es-ES" sz="1100">
                <a:latin typeface="Arial Black" pitchFamily="34" charset="0"/>
              </a:rPr>
              <a:t>Determinaciones de cobertura de    necesidades entre la Entidad Responsable del PP y las UE de los GR.</a:t>
            </a:r>
          </a:p>
          <a:p>
            <a:pPr algn="just" eaLnBrk="1" hangingPunct="1"/>
            <a:endParaRPr lang="es-ES" sz="1100">
              <a:latin typeface="Arial Black" pitchFamily="34" charset="0"/>
            </a:endParaRPr>
          </a:p>
          <a:p>
            <a:pPr algn="just" eaLnBrk="1" hangingPunct="1"/>
            <a:r>
              <a:rPr lang="es-ES" sz="1100">
                <a:latin typeface="Arial Black" pitchFamily="34" charset="0"/>
              </a:rPr>
              <a:t>Ajustes Presuopeustales </a:t>
            </a:r>
          </a:p>
          <a:p>
            <a:pPr algn="just" eaLnBrk="1" hangingPunct="1"/>
            <a:endParaRPr lang="es-ES" sz="1200">
              <a:latin typeface="Arial Black" pitchFamily="34" charset="0"/>
            </a:endParaRPr>
          </a:p>
        </p:txBody>
      </p:sp>
      <p:pic>
        <p:nvPicPr>
          <p:cNvPr id="68636" name="Picture 4" descr="http://4.bp.blogspot.com/-NdFv6OilF7s/UUyCnSFrfDI/AAAAAAAAAUc/2P2MRrxpTxI/s640/968306052672_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208213"/>
            <a:ext cx="367188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876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3 CuadroTexto"/>
          <p:cNvSpPr txBox="1">
            <a:spLocks noChangeArrowheads="1"/>
          </p:cNvSpPr>
          <p:nvPr/>
        </p:nvSpPr>
        <p:spPr bwMode="auto">
          <a:xfrm>
            <a:off x="1187450" y="765175"/>
            <a:ext cx="5561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>
                <a:solidFill>
                  <a:srgbClr val="C00000"/>
                </a:solidFill>
                <a:latin typeface="Arial Black" pitchFamily="34" charset="0"/>
              </a:rPr>
              <a:t>Fase: FORMULACIÓN  </a:t>
            </a:r>
          </a:p>
          <a:p>
            <a:pPr eaLnBrk="1" hangingPunct="1"/>
            <a:r>
              <a:rPr lang="es-ES">
                <a:solidFill>
                  <a:srgbClr val="0000CC"/>
                </a:solidFill>
                <a:latin typeface="Arial Black" pitchFamily="34" charset="0"/>
              </a:rPr>
              <a:t>7.  Consolidación de la Formulación del PP</a:t>
            </a:r>
          </a:p>
        </p:txBody>
      </p:sp>
      <p:sp>
        <p:nvSpPr>
          <p:cNvPr id="69635" name="6 Rectángulo"/>
          <p:cNvSpPr>
            <a:spLocks noChangeArrowheads="1"/>
          </p:cNvSpPr>
          <p:nvPr/>
        </p:nvSpPr>
        <p:spPr bwMode="auto">
          <a:xfrm>
            <a:off x="539750" y="6453188"/>
            <a:ext cx="5200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1000" b="1">
                <a:solidFill>
                  <a:srgbClr val="0000CC"/>
                </a:solidFill>
                <a:latin typeface="Calibri" pitchFamily="34" charset="0"/>
              </a:rPr>
              <a:t>Directiva N° 001-2013-EF/50.01, Directiva para los Programas Presupuestales 2014 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611188" y="1628775"/>
          <a:ext cx="4181475" cy="3413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4867"/>
                <a:gridCol w="208304"/>
                <a:gridCol w="208304"/>
              </a:tblGrid>
              <a:tr h="39613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Condiciones Previas</a:t>
                      </a:r>
                      <a:endParaRPr lang="es-ES" sz="12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1451" marR="91451" marT="45707" marB="45707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1451" marR="91451" marT="45707" marB="45707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1451" marR="91451" marT="45707" marB="45707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371364">
                <a:tc>
                  <a:txBody>
                    <a:bodyPr/>
                    <a:lstStyle/>
                    <a:p>
                      <a:endParaRPr lang="es-ES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s-ES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Base de datos de </a:t>
                      </a:r>
                      <a:r>
                        <a:rPr lang="es-ES" sz="1200" b="1" u="sng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metas físicas consistente </a:t>
                      </a:r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hasta específica de gasto en los tres niveles de gobierno, cuando corresponda 	</a:t>
                      </a:r>
                    </a:p>
                    <a:p>
                      <a:endParaRPr lang="es-ES" sz="1200" b="1" dirty="0"/>
                    </a:p>
                  </a:txBody>
                  <a:tcPr marL="91451" marR="91451" marT="45707" marB="45707"/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51" marR="91451" marT="45707" marB="45707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51" marR="91451" marT="45707" marB="45707"/>
                </a:tc>
              </a:tr>
              <a:tr h="1188514">
                <a:tc>
                  <a:txBody>
                    <a:bodyPr/>
                    <a:lstStyle/>
                    <a:p>
                      <a:r>
                        <a:rPr lang="es-ES" sz="1200" b="1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Documentos de sustentación adecuados </a:t>
                      </a:r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son socializados por el Coordinador Territorial </a:t>
                      </a:r>
                    </a:p>
                    <a:p>
                      <a:endParaRPr lang="es-ES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200" b="1" u="sng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Protocolo de Formulación </a:t>
                      </a:r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 el Proyectos de Presupuesto del año 2014	</a:t>
                      </a:r>
                    </a:p>
                    <a:p>
                      <a:endParaRPr lang="es-ES" sz="1200" b="1" dirty="0"/>
                    </a:p>
                  </a:txBody>
                  <a:tcPr marL="91451" marR="91451" marT="45707" marB="45707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51" marR="91451" marT="45707" marB="45707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51" marR="91451" marT="45707" marB="45707"/>
                </a:tc>
              </a:tr>
              <a:tr h="457115">
                <a:tc>
                  <a:txBody>
                    <a:bodyPr/>
                    <a:lstStyle/>
                    <a:p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s-ES" sz="1200" b="1" dirty="0"/>
                    </a:p>
                  </a:txBody>
                  <a:tcPr marL="91451" marR="91451" marT="45707" marB="45707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51" marR="91451" marT="45707" marB="45707"/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51" marR="91451" marT="45707" marB="45707"/>
                </a:tc>
              </a:tr>
            </a:tbl>
          </a:graphicData>
        </a:graphic>
      </p:graphicFrame>
      <p:sp>
        <p:nvSpPr>
          <p:cNvPr id="69658" name="8 CuadroTexto"/>
          <p:cNvSpPr txBox="1">
            <a:spLocks noChangeArrowheads="1"/>
          </p:cNvSpPr>
          <p:nvPr/>
        </p:nvSpPr>
        <p:spPr bwMode="auto">
          <a:xfrm>
            <a:off x="4787900" y="3789363"/>
            <a:ext cx="3960813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ES" sz="1200">
                <a:latin typeface="Arial Black" pitchFamily="34" charset="0"/>
              </a:rPr>
              <a:t>Las reuniones de trabajo con los GR se realizan por mesas temáticas  (Salud, Educación, Transportes, Agricultura, Vivienda).</a:t>
            </a:r>
          </a:p>
          <a:p>
            <a:pPr algn="just" eaLnBrk="1" hangingPunct="1"/>
            <a:endParaRPr lang="es-ES" sz="1200">
              <a:latin typeface="Arial Black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es-ES" sz="1200">
                <a:latin typeface="Arial Black" pitchFamily="34" charset="0"/>
              </a:rPr>
              <a:t>  Revisión de Programación (P, A e Insumos)</a:t>
            </a:r>
          </a:p>
          <a:p>
            <a:pPr algn="just" eaLnBrk="1" hangingPunct="1"/>
            <a:r>
              <a:rPr lang="es-ES" sz="1200">
                <a:latin typeface="Arial Black" pitchFamily="34" charset="0"/>
              </a:rPr>
              <a:t>-  Verificación de los Insumos críticos</a:t>
            </a:r>
          </a:p>
          <a:p>
            <a:pPr algn="just" eaLnBrk="1" hangingPunct="1"/>
            <a:r>
              <a:rPr lang="es-ES" sz="1200">
                <a:latin typeface="Arial Black" pitchFamily="34" charset="0"/>
              </a:rPr>
              <a:t>-  Cadenas funcionales Programáticas</a:t>
            </a:r>
          </a:p>
          <a:p>
            <a:pPr algn="just" eaLnBrk="1" hangingPunct="1">
              <a:buFontTx/>
              <a:buChar char="-"/>
            </a:pPr>
            <a:r>
              <a:rPr lang="es-ES" sz="1200">
                <a:latin typeface="Arial Black" pitchFamily="34" charset="0"/>
              </a:rPr>
              <a:t>  Tipología de Proyectos</a:t>
            </a:r>
          </a:p>
          <a:p>
            <a:pPr algn="just" eaLnBrk="1" hangingPunct="1">
              <a:buFontTx/>
              <a:buChar char="-"/>
            </a:pPr>
            <a:r>
              <a:rPr lang="es-ES" sz="1200">
                <a:latin typeface="Arial Black" pitchFamily="34" charset="0"/>
              </a:rPr>
              <a:t>  Otros.</a:t>
            </a:r>
          </a:p>
          <a:p>
            <a:pPr algn="just" eaLnBrk="1" hangingPunct="1">
              <a:buFontTx/>
              <a:buChar char="-"/>
            </a:pPr>
            <a:endParaRPr lang="es-ES" sz="1200">
              <a:latin typeface="Arial Black" pitchFamily="34" charset="0"/>
            </a:endParaRPr>
          </a:p>
          <a:p>
            <a:pPr algn="just" eaLnBrk="1" hangingPunct="1"/>
            <a:r>
              <a:rPr lang="es-ES" sz="1400">
                <a:solidFill>
                  <a:srgbClr val="C00000"/>
                </a:solidFill>
                <a:latin typeface="Arial Black" pitchFamily="34" charset="0"/>
              </a:rPr>
              <a:t>Demanda Adicional</a:t>
            </a:r>
          </a:p>
        </p:txBody>
      </p:sp>
      <p:sp>
        <p:nvSpPr>
          <p:cNvPr id="69659" name="6 CuadroTexto"/>
          <p:cNvSpPr txBox="1">
            <a:spLocks noChangeArrowheads="1"/>
          </p:cNvSpPr>
          <p:nvPr/>
        </p:nvSpPr>
        <p:spPr bwMode="auto">
          <a:xfrm>
            <a:off x="5148263" y="1412875"/>
            <a:ext cx="3240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1200">
                <a:latin typeface="Arial Black" pitchFamily="34" charset="0"/>
              </a:rPr>
              <a:t>Sustentación del GR ante la DGPP</a:t>
            </a:r>
          </a:p>
        </p:txBody>
      </p:sp>
      <p:pic>
        <p:nvPicPr>
          <p:cNvPr id="69660" name="Picture 2" descr="http://www.regionhuancavelica.gob.pe/region/images/stories/noticias/EMPRESARIOS-PARTICIPAN-DE-II-DESAYUNO-EMPRESA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44675"/>
            <a:ext cx="3168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179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3 CuadroTexto"/>
          <p:cNvSpPr txBox="1">
            <a:spLocks noChangeArrowheads="1"/>
          </p:cNvSpPr>
          <p:nvPr/>
        </p:nvSpPr>
        <p:spPr bwMode="auto">
          <a:xfrm>
            <a:off x="900113" y="981075"/>
            <a:ext cx="645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>
                <a:solidFill>
                  <a:srgbClr val="C00000"/>
                </a:solidFill>
                <a:latin typeface="Arial Black" pitchFamily="34" charset="0"/>
              </a:rPr>
              <a:t>Fase: EJECUCIÓN </a:t>
            </a:r>
          </a:p>
          <a:p>
            <a:pPr eaLnBrk="1" hangingPunct="1"/>
            <a:r>
              <a:rPr lang="es-ES">
                <a:solidFill>
                  <a:srgbClr val="0000CC"/>
                </a:solidFill>
                <a:latin typeface="Arial Black" pitchFamily="34" charset="0"/>
              </a:rPr>
              <a:t>8.  Revisión de Metas del Ejercicio Vigente del PP</a:t>
            </a:r>
          </a:p>
        </p:txBody>
      </p:sp>
      <p:sp>
        <p:nvSpPr>
          <p:cNvPr id="70659" name="6 Rectángulo"/>
          <p:cNvSpPr>
            <a:spLocks noChangeArrowheads="1"/>
          </p:cNvSpPr>
          <p:nvPr/>
        </p:nvSpPr>
        <p:spPr bwMode="auto">
          <a:xfrm>
            <a:off x="539750" y="6453188"/>
            <a:ext cx="5200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1000" b="1">
                <a:solidFill>
                  <a:srgbClr val="0000CC"/>
                </a:solidFill>
                <a:latin typeface="Calibri" pitchFamily="34" charset="0"/>
              </a:rPr>
              <a:t>Directiva N° 001-2013-EF/50.01, Directiva para los Programas Presupuestales 2014 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900113" y="2133600"/>
          <a:ext cx="4044950" cy="304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8314"/>
                <a:gridCol w="208318"/>
                <a:gridCol w="208318"/>
              </a:tblGrid>
              <a:tr h="396198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Condiciones Previas</a:t>
                      </a:r>
                      <a:endParaRPr lang="es-ES" sz="12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1458" marR="91458" marT="45715" marB="45715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1458" marR="91458" marT="45715" marB="45715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1458" marR="91458" marT="45715" marB="45715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822972">
                <a:tc>
                  <a:txBody>
                    <a:bodyPr/>
                    <a:lstStyle/>
                    <a:p>
                      <a:endParaRPr lang="es-ES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base a la ejecución del año anterior se procede a la r</a:t>
                      </a:r>
                      <a:r>
                        <a:rPr lang="es-ES" sz="1200" b="1" dirty="0" smtClean="0"/>
                        <a:t>evisión y </a:t>
                      </a:r>
                      <a:r>
                        <a:rPr lang="es-ES" sz="1200" b="1" u="sng" dirty="0" smtClean="0">
                          <a:solidFill>
                            <a:srgbClr val="0000CC"/>
                          </a:solidFill>
                        </a:rPr>
                        <a:t>Ajuste de Metas al iniciar el Año</a:t>
                      </a:r>
                      <a:r>
                        <a:rPr lang="es-ES" sz="1200" b="1" u="sng" baseline="0" dirty="0" smtClean="0">
                          <a:solidFill>
                            <a:srgbClr val="0000CC"/>
                          </a:solidFill>
                        </a:rPr>
                        <a:t> Fiscal </a:t>
                      </a:r>
                      <a:endParaRPr lang="es-ES" sz="1200" b="1" u="sng" dirty="0">
                        <a:solidFill>
                          <a:srgbClr val="0000CC"/>
                        </a:solidFill>
                      </a:endParaRPr>
                    </a:p>
                  </a:txBody>
                  <a:tcPr marL="91458" marR="91458" marT="45715" marB="45715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58" marR="91458" marT="45715" marB="45715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58" marR="91458" marT="45715" marB="45715"/>
                </a:tc>
              </a:tr>
              <a:tr h="1371629">
                <a:tc>
                  <a:txBody>
                    <a:bodyPr/>
                    <a:lstStyle/>
                    <a:p>
                      <a:endParaRPr lang="es-ES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200" b="1" u="sng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Asistencia técnica </a:t>
                      </a:r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la DGPP y el Coordinador Territorial para el proceso 	</a:t>
                      </a:r>
                    </a:p>
                    <a:p>
                      <a:endParaRPr lang="es-ES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Como resultado del trabajo anterior, se estable un </a:t>
                      </a:r>
                      <a:r>
                        <a:rPr lang="es-ES" sz="1200" b="1" u="sng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Plan de Acompañamiento al PP  </a:t>
                      </a:r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 garantizar su adecuada ejecución y cumplimiento de compromisos.</a:t>
                      </a:r>
                      <a:endParaRPr lang="es-ES" sz="1200" b="1" dirty="0"/>
                    </a:p>
                  </a:txBody>
                  <a:tcPr marL="91458" marR="91458" marT="45715" marB="45715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58" marR="91458" marT="45715" marB="45715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58" marR="91458" marT="45715" marB="45715"/>
                </a:tc>
              </a:tr>
              <a:tr h="457202">
                <a:tc>
                  <a:txBody>
                    <a:bodyPr/>
                    <a:lstStyle/>
                    <a:p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s-ES" sz="1200" b="1" dirty="0"/>
                    </a:p>
                  </a:txBody>
                  <a:tcPr marL="91458" marR="91458" marT="45715" marB="45715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58" marR="91458" marT="45715" marB="45715"/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58" marR="91458" marT="45715" marB="45715"/>
                </a:tc>
              </a:tr>
            </a:tbl>
          </a:graphicData>
        </a:graphic>
      </p:graphicFrame>
      <p:pic>
        <p:nvPicPr>
          <p:cNvPr id="70682" name="Picture 34" descr="http://www.minjus.gob.pe/wp-content/uploads/2013/04/Ultimota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70050"/>
            <a:ext cx="3673475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83" name="8 CuadroTexto"/>
          <p:cNvSpPr txBox="1">
            <a:spLocks noChangeArrowheads="1"/>
          </p:cNvSpPr>
          <p:nvPr/>
        </p:nvSpPr>
        <p:spPr bwMode="auto">
          <a:xfrm>
            <a:off x="4787900" y="3789363"/>
            <a:ext cx="396081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ES" sz="1400">
                <a:latin typeface="Arial Black" pitchFamily="34" charset="0"/>
              </a:rPr>
              <a:t>Las entidades a cargo de lo PP desarrollan reuniones de trabajo que pueden ser:</a:t>
            </a:r>
          </a:p>
          <a:p>
            <a:pPr algn="just" eaLnBrk="1" hangingPunct="1"/>
            <a:endParaRPr lang="es-ES" sz="1400">
              <a:latin typeface="Arial Black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es-ES" sz="1400">
                <a:latin typeface="Arial Black" pitchFamily="34" charset="0"/>
              </a:rPr>
              <a:t>  Reuniones de trabajo Nacionales</a:t>
            </a:r>
          </a:p>
          <a:p>
            <a:pPr algn="just" eaLnBrk="1" hangingPunct="1">
              <a:buFontTx/>
              <a:buChar char="-"/>
            </a:pPr>
            <a:r>
              <a:rPr lang="es-ES" sz="1400">
                <a:latin typeface="Arial Black" pitchFamily="34" charset="0"/>
              </a:rPr>
              <a:t>  Reuniones de trabajo Macro     Regionales</a:t>
            </a:r>
          </a:p>
          <a:p>
            <a:pPr algn="just" eaLnBrk="1" hangingPunct="1">
              <a:buFontTx/>
              <a:buChar char="-"/>
            </a:pPr>
            <a:r>
              <a:rPr lang="es-ES" sz="1400">
                <a:latin typeface="Arial Black" pitchFamily="34" charset="0"/>
              </a:rPr>
              <a:t>  Reuniones de Trabajo en cada región a nivel de Unidad Ejecutora.</a:t>
            </a:r>
          </a:p>
          <a:p>
            <a:pPr algn="just" eaLnBrk="1" hangingPunct="1">
              <a:buFontTx/>
              <a:buChar char="-"/>
            </a:pPr>
            <a:r>
              <a:rPr lang="es-ES" sz="1200">
                <a:latin typeface="Arial Black" pitchFamily="34" charset="0"/>
              </a:rPr>
              <a:t>  Otros.</a:t>
            </a:r>
          </a:p>
        </p:txBody>
      </p:sp>
    </p:spTree>
    <p:extLst>
      <p:ext uri="{BB962C8B-B14F-4D97-AF65-F5344CB8AC3E}">
        <p14:creationId xmlns:p14="http://schemas.microsoft.com/office/powerpoint/2010/main" val="4043091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3 CuadroTexto"/>
          <p:cNvSpPr txBox="1">
            <a:spLocks noChangeArrowheads="1"/>
          </p:cNvSpPr>
          <p:nvPr/>
        </p:nvSpPr>
        <p:spPr bwMode="auto">
          <a:xfrm>
            <a:off x="900113" y="981075"/>
            <a:ext cx="4794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>
                <a:solidFill>
                  <a:srgbClr val="C00000"/>
                </a:solidFill>
                <a:latin typeface="Arial Black" pitchFamily="34" charset="0"/>
              </a:rPr>
              <a:t>Fase: SEGUIMIENTO</a:t>
            </a:r>
          </a:p>
          <a:p>
            <a:pPr eaLnBrk="1" hangingPunct="1"/>
            <a:r>
              <a:rPr lang="es-ES">
                <a:solidFill>
                  <a:srgbClr val="0000CC"/>
                </a:solidFill>
                <a:latin typeface="Arial Black" pitchFamily="34" charset="0"/>
              </a:rPr>
              <a:t>9. Seguimiento a la ejecución del PP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900113" y="2133600"/>
          <a:ext cx="4070350" cy="2682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3766"/>
                <a:gridCol w="208292"/>
                <a:gridCol w="208292"/>
              </a:tblGrid>
              <a:tr h="396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Condiciones Previas</a:t>
                      </a:r>
                      <a:endParaRPr lang="es-ES" sz="12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1446" marR="91446" marT="45731" marB="45731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1446" marR="91446" marT="45731" marB="45731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1446" marR="91446" marT="45731" marB="45731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823155">
                <a:tc>
                  <a:txBody>
                    <a:bodyPr/>
                    <a:lstStyle/>
                    <a:p>
                      <a:endParaRPr lang="es-ES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es-ES" sz="1200" b="1" u="sng" dirty="0" smtClean="0">
                          <a:solidFill>
                            <a:srgbClr val="0000CC"/>
                          </a:solidFill>
                        </a:rPr>
                        <a:t>Seguimiento Financiero </a:t>
                      </a:r>
                      <a:r>
                        <a:rPr lang="es-ES" sz="1200" b="1" dirty="0" smtClean="0"/>
                        <a:t>mensual de Producto</a:t>
                      </a:r>
                    </a:p>
                    <a:p>
                      <a:endParaRPr lang="es-ES" sz="1200" b="1" dirty="0"/>
                    </a:p>
                  </a:txBody>
                  <a:tcPr marL="91446" marR="91446" marT="45731" marB="45731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46" marR="91446" marT="45731" marB="45731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46" marR="91446" marT="45731" marB="45731"/>
                </a:tc>
              </a:tr>
              <a:tr h="1006078">
                <a:tc>
                  <a:txBody>
                    <a:bodyPr/>
                    <a:lstStyle/>
                    <a:p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Seguimiento </a:t>
                      </a:r>
                      <a:r>
                        <a:rPr lang="es-ES" sz="1200" b="1" u="sng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Trimestral/Semestral </a:t>
                      </a:r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Metas Físicas </a:t>
                      </a:r>
                    </a:p>
                    <a:p>
                      <a:endParaRPr lang="es-ES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Asistencia técnica de la DGPP y el Coordinador Territorial para el proceso 	</a:t>
                      </a:r>
                    </a:p>
                    <a:p>
                      <a:endParaRPr lang="es-ES" sz="1200" b="1" dirty="0"/>
                    </a:p>
                  </a:txBody>
                  <a:tcPr marL="91446" marR="91446" marT="45731" marB="45731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46" marR="91446" marT="45731" marB="45731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46" marR="91446" marT="45731" marB="45731"/>
                </a:tc>
              </a:tr>
              <a:tr h="457308">
                <a:tc>
                  <a:txBody>
                    <a:bodyPr/>
                    <a:lstStyle/>
                    <a:p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s-ES" sz="1200" b="1" dirty="0"/>
                    </a:p>
                  </a:txBody>
                  <a:tcPr marL="91446" marR="91446" marT="45731" marB="45731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46" marR="91446" marT="45731" marB="45731"/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46" marR="91446" marT="45731" marB="45731"/>
                </a:tc>
              </a:tr>
            </a:tbl>
          </a:graphicData>
        </a:graphic>
      </p:graphicFrame>
      <p:pic>
        <p:nvPicPr>
          <p:cNvPr id="71705" name="Picture 28" descr="http://www.gerenciapublica.org.pe/portal/images/stories/noticias/julio_2012/ejecucion_presupues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133600"/>
            <a:ext cx="367188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6" name="6 CuadroTexto"/>
          <p:cNvSpPr txBox="1">
            <a:spLocks noChangeArrowheads="1"/>
          </p:cNvSpPr>
          <p:nvPr/>
        </p:nvSpPr>
        <p:spPr bwMode="auto">
          <a:xfrm>
            <a:off x="827088" y="5013325"/>
            <a:ext cx="77057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ES" sz="1600">
                <a:latin typeface="Arial Black" pitchFamily="34" charset="0"/>
              </a:rPr>
              <a:t>Seguimiento al avance de </a:t>
            </a:r>
            <a:r>
              <a:rPr lang="es-ES" sz="1600">
                <a:solidFill>
                  <a:srgbClr val="0000CC"/>
                </a:solidFill>
                <a:latin typeface="Arial Black" pitchFamily="34" charset="0"/>
              </a:rPr>
              <a:t>Metas Físicas </a:t>
            </a:r>
            <a:r>
              <a:rPr lang="es-ES" sz="1400">
                <a:latin typeface="Arial Black" pitchFamily="34" charset="0"/>
              </a:rPr>
              <a:t>(semestral)  </a:t>
            </a:r>
            <a:r>
              <a:rPr lang="es-ES" sz="1600">
                <a:latin typeface="Arial Black" pitchFamily="34" charset="0"/>
              </a:rPr>
              <a:t>y </a:t>
            </a:r>
            <a:r>
              <a:rPr lang="es-ES" sz="1600">
                <a:solidFill>
                  <a:srgbClr val="0000CC"/>
                </a:solidFill>
                <a:latin typeface="Arial Black" pitchFamily="34" charset="0"/>
              </a:rPr>
              <a:t>Metas Financieras </a:t>
            </a:r>
            <a:r>
              <a:rPr lang="es-ES" sz="1400">
                <a:latin typeface="Arial Black" pitchFamily="34" charset="0"/>
              </a:rPr>
              <a:t>(Trimestral) </a:t>
            </a:r>
            <a:r>
              <a:rPr lang="es-ES" sz="1600">
                <a:latin typeface="Arial Black" pitchFamily="34" charset="0"/>
              </a:rPr>
              <a:t>de los Productos de los PP  a través de Sistema Integrado de Administración Financiera – SIAF. </a:t>
            </a:r>
          </a:p>
          <a:p>
            <a:pPr algn="just" eaLnBrk="1" hangingPunct="1"/>
            <a:r>
              <a:rPr lang="es-ES" sz="1600">
                <a:solidFill>
                  <a:srgbClr val="0000CC"/>
                </a:solidFill>
                <a:latin typeface="Arial Black" pitchFamily="34" charset="0"/>
              </a:rPr>
              <a:t>Indicadores de Desempeño </a:t>
            </a:r>
            <a:r>
              <a:rPr lang="es-ES" sz="1600">
                <a:latin typeface="Arial Black" pitchFamily="34" charset="0"/>
              </a:rPr>
              <a:t>a través de la Información del INEI</a:t>
            </a:r>
          </a:p>
        </p:txBody>
      </p:sp>
    </p:spTree>
    <p:extLst>
      <p:ext uri="{BB962C8B-B14F-4D97-AF65-F5344CB8AC3E}">
        <p14:creationId xmlns:p14="http://schemas.microsoft.com/office/powerpoint/2010/main" val="2331964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3 CuadroTexto"/>
          <p:cNvSpPr txBox="1">
            <a:spLocks noChangeArrowheads="1"/>
          </p:cNvSpPr>
          <p:nvPr/>
        </p:nvSpPr>
        <p:spPr bwMode="auto">
          <a:xfrm>
            <a:off x="900113" y="981075"/>
            <a:ext cx="4637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>
                <a:solidFill>
                  <a:srgbClr val="C00000"/>
                </a:solidFill>
                <a:latin typeface="Arial Black" pitchFamily="34" charset="0"/>
              </a:rPr>
              <a:t>Fase:  Evaluación </a:t>
            </a:r>
          </a:p>
          <a:p>
            <a:pPr eaLnBrk="1" hangingPunct="1"/>
            <a:r>
              <a:rPr lang="es-ES">
                <a:solidFill>
                  <a:srgbClr val="0000CC"/>
                </a:solidFill>
                <a:latin typeface="Arial Black" pitchFamily="34" charset="0"/>
              </a:rPr>
              <a:t>10. Evaluación Presupuestal del PP</a:t>
            </a:r>
          </a:p>
        </p:txBody>
      </p:sp>
      <p:sp>
        <p:nvSpPr>
          <p:cNvPr id="72707" name="6 Rectángulo"/>
          <p:cNvSpPr>
            <a:spLocks noChangeArrowheads="1"/>
          </p:cNvSpPr>
          <p:nvPr/>
        </p:nvSpPr>
        <p:spPr bwMode="auto">
          <a:xfrm>
            <a:off x="539750" y="6453188"/>
            <a:ext cx="5200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1000" b="1">
                <a:solidFill>
                  <a:srgbClr val="0000CC"/>
                </a:solidFill>
                <a:latin typeface="Calibri" pitchFamily="34" charset="0"/>
              </a:rPr>
              <a:t>Directiva N° 001-2013-EF/50.01, Directiva para los Programas Presupuestales 2014 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755650" y="1700213"/>
          <a:ext cx="5353050" cy="1439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6494"/>
                <a:gridCol w="208278"/>
                <a:gridCol w="208278"/>
              </a:tblGrid>
              <a:tr h="306855">
                <a:tc>
                  <a:txBody>
                    <a:bodyPr/>
                    <a:lstStyle/>
                    <a:p>
                      <a:pPr algn="l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Evaluación Presupuestal a través del SIAF.</a:t>
                      </a:r>
                      <a:endParaRPr lang="es-ES" sz="12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1439" marR="91439" marT="45701" marB="45701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1439" marR="91439" marT="45701" marB="45701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1439" marR="91439" marT="45701" marB="45701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133007">
                <a:tc>
                  <a:txBody>
                    <a:bodyPr/>
                    <a:lstStyle/>
                    <a:p>
                      <a:r>
                        <a:rPr lang="es-ES" sz="1200" b="1" u="sng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Evaluación Semestral </a:t>
                      </a:r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Metas Físicas y Metas financieras </a:t>
                      </a:r>
                    </a:p>
                    <a:p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es-ES" sz="1200" b="1" u="sng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Registro adecuado </a:t>
                      </a:r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las metas físicas y consistencia con las metas financieras por las entidades de los tres niveles de gobierno, cuando corresponda </a:t>
                      </a:r>
                      <a:endParaRPr lang="es-ES" sz="1200" b="1" dirty="0"/>
                    </a:p>
                  </a:txBody>
                  <a:tcPr marL="91439" marR="91439" marT="45701" marB="45701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39" marR="91439" marT="45701" marB="45701"/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01" marB="45701"/>
                </a:tc>
              </a:tr>
            </a:tbl>
          </a:graphicData>
        </a:graphic>
      </p:graphicFrame>
      <p:sp>
        <p:nvSpPr>
          <p:cNvPr id="72722" name="6 Rectángulo"/>
          <p:cNvSpPr>
            <a:spLocks noChangeArrowheads="1"/>
          </p:cNvSpPr>
          <p:nvPr/>
        </p:nvSpPr>
        <p:spPr bwMode="auto">
          <a:xfrm>
            <a:off x="827088" y="3213100"/>
            <a:ext cx="5545137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>
                <a:latin typeface="Arial Black" pitchFamily="34" charset="0"/>
              </a:rPr>
              <a:t>Evaluación al Programa</a:t>
            </a:r>
            <a:r>
              <a:rPr lang="es-ES">
                <a:latin typeface="Calibri" pitchFamily="34" charset="0"/>
              </a:rPr>
              <a:t>:</a:t>
            </a:r>
          </a:p>
          <a:p>
            <a:r>
              <a:rPr lang="es-ES" sz="1400">
                <a:latin typeface="Calibri" pitchFamily="34" charset="0"/>
              </a:rPr>
              <a:t>Básicamente, busca responder lo siguiente</a:t>
            </a:r>
            <a:r>
              <a:rPr lang="es-ES">
                <a:latin typeface="Calibri" pitchFamily="34" charset="0"/>
              </a:rPr>
              <a:t>:</a:t>
            </a:r>
          </a:p>
          <a:p>
            <a:r>
              <a:rPr lang="es-ES">
                <a:latin typeface="Calibri" pitchFamily="34" charset="0"/>
              </a:rPr>
              <a:t> </a:t>
            </a:r>
            <a:r>
              <a:rPr lang="es-ES" sz="1400">
                <a:latin typeface="Calibri" pitchFamily="34" charset="0"/>
              </a:rPr>
              <a:t>¿El diseño del programa es el más apropiado (consistente)?</a:t>
            </a:r>
          </a:p>
          <a:p>
            <a:r>
              <a:rPr lang="es-ES" sz="1400">
                <a:latin typeface="Calibri" pitchFamily="34" charset="0"/>
              </a:rPr>
              <a:t> ¿Qué tan eficiente es la gestión del programa?</a:t>
            </a:r>
          </a:p>
          <a:p>
            <a:r>
              <a:rPr lang="es-ES" sz="1400">
                <a:latin typeface="Calibri" pitchFamily="34" charset="0"/>
              </a:rPr>
              <a:t> ¿Cuál es el desempeño del programa?</a:t>
            </a:r>
          </a:p>
          <a:p>
            <a:endParaRPr lang="es-ES" sz="1400">
              <a:latin typeface="Calibri" pitchFamily="34" charset="0"/>
            </a:endParaRPr>
          </a:p>
          <a:p>
            <a:r>
              <a:rPr lang="es-ES" sz="1400">
                <a:latin typeface="Calibri" pitchFamily="34" charset="0"/>
              </a:rPr>
              <a:t>Esta evaluación es realizada por consultores externos.</a:t>
            </a:r>
          </a:p>
          <a:p>
            <a:r>
              <a:rPr lang="es-ES" sz="1400">
                <a:latin typeface="Calibri" pitchFamily="34" charset="0"/>
              </a:rPr>
              <a:t> Se traducen en compromisos formales de mejora: “matrices de compromisos” (acciones, medios de verificación y plazos).</a:t>
            </a:r>
          </a:p>
          <a:p>
            <a:r>
              <a:rPr lang="es-ES" sz="1400">
                <a:latin typeface="Calibri" pitchFamily="34" charset="0"/>
              </a:rPr>
              <a:t> MEF hace seguimiento periódico al cumplimiento de los Compromisos.</a:t>
            </a:r>
          </a:p>
        </p:txBody>
      </p:sp>
      <p:pic>
        <p:nvPicPr>
          <p:cNvPr id="72723" name="Picture 28" descr="http://t3.gstatic.com/images?q=tbn:ANd9GcQbzrpagtVPIyFa6yRpg1YNaUxh3Tj2SuPHcYPgJeMsf9mGjAGnprEX6w316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357563"/>
            <a:ext cx="26193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4" name="11 CuadroTexto"/>
          <p:cNvSpPr txBox="1">
            <a:spLocks noChangeArrowheads="1"/>
          </p:cNvSpPr>
          <p:nvPr/>
        </p:nvSpPr>
        <p:spPr bwMode="auto">
          <a:xfrm>
            <a:off x="6156325" y="2133600"/>
            <a:ext cx="30226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2000" b="1">
                <a:latin typeface="Calibri" pitchFamily="34" charset="0"/>
              </a:rPr>
              <a:t>42</a:t>
            </a:r>
            <a:r>
              <a:rPr lang="es-ES" sz="1400" b="1">
                <a:latin typeface="Calibri" pitchFamily="34" charset="0"/>
              </a:rPr>
              <a:t> Evaluaciones Independientes</a:t>
            </a:r>
          </a:p>
          <a:p>
            <a:pPr eaLnBrk="1" hangingPunct="1"/>
            <a:r>
              <a:rPr lang="es-ES" sz="2000" b="1">
                <a:latin typeface="Calibri" pitchFamily="34" charset="0"/>
              </a:rPr>
              <a:t>4 </a:t>
            </a:r>
            <a:r>
              <a:rPr lang="es-ES" sz="1400" b="1">
                <a:latin typeface="Calibri" pitchFamily="34" charset="0"/>
              </a:rPr>
              <a:t>  Evaluaciones de Impacto</a:t>
            </a:r>
            <a:r>
              <a:rPr lang="es-ES"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1803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12 Imagen" descr="FONDO_MOD_2-01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857625" y="2571750"/>
            <a:ext cx="5286375" cy="15128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600" kern="1500" dirty="0" smtClean="0">
                <a:latin typeface="Impact" pitchFamily="34" charset="0"/>
              </a:rPr>
              <a:t>La </a:t>
            </a:r>
            <a:r>
              <a:rPr lang="es-ES" sz="3600" kern="1500" dirty="0" err="1">
                <a:latin typeface="Impact" pitchFamily="34" charset="0"/>
              </a:rPr>
              <a:t>A</a:t>
            </a:r>
            <a:r>
              <a:rPr lang="es-ES" sz="3600" kern="1500" dirty="0" err="1" smtClean="0">
                <a:latin typeface="Impact" pitchFamily="34" charset="0"/>
              </a:rPr>
              <a:t>rticulacion</a:t>
            </a:r>
            <a:r>
              <a:rPr lang="es-ES" sz="3600" kern="1500" dirty="0" smtClean="0">
                <a:latin typeface="Impact" pitchFamily="34" charset="0"/>
              </a:rPr>
              <a:t> Territorial   2</a:t>
            </a:r>
            <a:endParaRPr lang="es-ES" sz="3600" kern="1500" dirty="0">
              <a:latin typeface="Impact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 flipH="1">
            <a:off x="3554413" y="2571750"/>
            <a:ext cx="46037" cy="15716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4" cstate="print"/>
          <a:srcRect r="27898"/>
          <a:stretch>
            <a:fillRect/>
          </a:stretch>
        </p:blipFill>
        <p:spPr bwMode="auto">
          <a:xfrm>
            <a:off x="539750" y="404813"/>
            <a:ext cx="45323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1643063" y="482600"/>
            <a:ext cx="1928812" cy="3746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</a:rPr>
              <a:t>Ministerio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</a:rPr>
              <a:t>de Economía y Finanzas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429000" y="500063"/>
            <a:ext cx="1785938" cy="3746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</a:rPr>
              <a:t>Dirección General de Presupuesto Público</a:t>
            </a:r>
          </a:p>
        </p:txBody>
      </p:sp>
    </p:spTree>
    <p:extLst>
      <p:ext uri="{BB962C8B-B14F-4D97-AF65-F5344CB8AC3E}">
        <p14:creationId xmlns:p14="http://schemas.microsoft.com/office/powerpoint/2010/main" val="384743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757858"/>
            <a:ext cx="9144000" cy="23568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s-E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-36512" y="3068960"/>
            <a:ext cx="8286178" cy="10001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4071926"/>
            <a:ext cx="8249666" cy="18573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90979974"/>
              </p:ext>
            </p:extLst>
          </p:nvPr>
        </p:nvGraphicFramePr>
        <p:xfrm>
          <a:off x="729208" y="1214438"/>
          <a:ext cx="5715000" cy="4740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"/>
          <p:cNvSpPr/>
          <p:nvPr/>
        </p:nvSpPr>
        <p:spPr>
          <a:xfrm>
            <a:off x="8249666" y="784687"/>
            <a:ext cx="430213" cy="52327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PE" sz="2800" dirty="0">
                <a:solidFill>
                  <a:schemeClr val="tx1"/>
                </a:solidFill>
              </a:rPr>
              <a:t>PEI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679879" y="784687"/>
            <a:ext cx="428625" cy="52327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PE" sz="2800" dirty="0">
                <a:solidFill>
                  <a:schemeClr val="tx1"/>
                </a:solidFill>
              </a:rPr>
              <a:t>POI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072158" y="1857360"/>
            <a:ext cx="1643063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s-PE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NACIONALES DE DESARROLLO</a:t>
            </a:r>
            <a:endParaRPr lang="es-E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143596" y="3143235"/>
            <a:ext cx="164306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s-PE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REGIONALES DE DESARROLLO</a:t>
            </a:r>
            <a:endParaRPr lang="es-E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215033" y="4214797"/>
            <a:ext cx="1643063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s-PE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LOCALES  DE DESARROLLO</a:t>
            </a:r>
            <a:endParaRPr lang="es-E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28596" y="1928797"/>
            <a:ext cx="16430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s-PE" sz="1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GOBIERNO NACIONAL</a:t>
            </a:r>
            <a:endParaRPr lang="es-ES" sz="1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28596" y="3214672"/>
            <a:ext cx="16430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s-PE" sz="1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GOBIERNO REGIONAL</a:t>
            </a:r>
            <a:endParaRPr lang="es-ES" sz="1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28596" y="4286235"/>
            <a:ext cx="16430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s-PE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GOBIERNO LOCAL</a:t>
            </a:r>
            <a:endParaRPr lang="es-E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42" name="15 CuadroTexto"/>
          <p:cNvSpPr txBox="1">
            <a:spLocks noChangeArrowheads="1"/>
          </p:cNvSpPr>
          <p:nvPr/>
        </p:nvSpPr>
        <p:spPr bwMode="auto">
          <a:xfrm>
            <a:off x="285750" y="5894388"/>
            <a:ext cx="54054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s-PE" sz="1000"/>
              <a:t>El Plan Nacional esta formado por un Plan Bicentenario y el Plan Nacional a Mediano Plazo.</a:t>
            </a:r>
            <a:endParaRPr lang="es-ES" sz="1000"/>
          </a:p>
        </p:txBody>
      </p:sp>
      <p:sp>
        <p:nvSpPr>
          <p:cNvPr id="16" name="1 Título"/>
          <p:cNvSpPr txBox="1">
            <a:spLocks/>
          </p:cNvSpPr>
          <p:nvPr/>
        </p:nvSpPr>
        <p:spPr bwMode="auto">
          <a:xfrm>
            <a:off x="-36512" y="-99392"/>
            <a:ext cx="9180512" cy="857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l" eaLnBrk="0" hangingPunct="0">
              <a:defRPr/>
            </a:pPr>
            <a:r>
              <a:rPr lang="es-PE" sz="32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ESTRUCTURA DE PLANES DEL SINAPLAN</a:t>
            </a:r>
            <a:endParaRPr lang="es-ES" sz="32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8144" name="Picture 5"/>
          <p:cNvPicPr>
            <a:picLocks noChangeAspect="1" noChangeArrowheads="1"/>
          </p:cNvPicPr>
          <p:nvPr/>
        </p:nvPicPr>
        <p:blipFill>
          <a:blip r:embed="rId7" cstate="print"/>
          <a:srcRect l="6339"/>
          <a:stretch>
            <a:fillRect/>
          </a:stretch>
        </p:blipFill>
        <p:spPr bwMode="auto">
          <a:xfrm>
            <a:off x="7380288" y="5941205"/>
            <a:ext cx="1335116" cy="66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4543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611560" y="500063"/>
            <a:ext cx="8377098" cy="1143000"/>
          </a:xfrm>
        </p:spPr>
        <p:txBody>
          <a:bodyPr/>
          <a:lstStyle/>
          <a:p>
            <a:pPr algn="l"/>
            <a:r>
              <a:rPr lang="es-ES_tradnl" altLang="zh-TW" sz="2400" b="1" dirty="0" smtClean="0"/>
              <a:t>Plan de Incentivos a la Mejora de la Gestión y Modernización Municipal (PI)</a:t>
            </a:r>
            <a:endParaRPr lang="es-PE" altLang="zh-TW" sz="2400" b="1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A19B8F-5FDB-4B67-9EDE-BFEE2EBE5847}" type="slidenum">
              <a:rPr lang="es-ES" altLang="en-US" smtClean="0"/>
              <a:pPr>
                <a:defRPr/>
              </a:pPr>
              <a:t>30</a:t>
            </a:fld>
            <a:endParaRPr lang="es-ES" altLang="en-US"/>
          </a:p>
        </p:txBody>
      </p:sp>
      <p:sp>
        <p:nvSpPr>
          <p:cNvPr id="5" name="4 Rectángulo"/>
          <p:cNvSpPr/>
          <p:nvPr/>
        </p:nvSpPr>
        <p:spPr>
          <a:xfrm>
            <a:off x="565841" y="714375"/>
            <a:ext cx="45719" cy="69840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19706" y="1412777"/>
            <a:ext cx="856895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FF0000"/>
              </a:buClr>
              <a:buNone/>
              <a:defRPr/>
            </a:pPr>
            <a:r>
              <a:rPr lang="es-ES" sz="2000" kern="0" dirty="0" smtClean="0">
                <a:latin typeface="Calibri" pitchFamily="34" charset="0"/>
              </a:rPr>
              <a:t>Instrumento para </a:t>
            </a:r>
            <a:r>
              <a:rPr lang="es-ES" sz="2000" kern="0" dirty="0">
                <a:latin typeface="Calibri" pitchFamily="34" charset="0"/>
              </a:rPr>
              <a:t>impulsar reformas </a:t>
            </a:r>
            <a:r>
              <a:rPr lang="es-ES" sz="2000" kern="0" dirty="0" smtClean="0">
                <a:latin typeface="Calibri" pitchFamily="34" charset="0"/>
              </a:rPr>
              <a:t>para </a:t>
            </a:r>
            <a:r>
              <a:rPr lang="es-ES" sz="2000" kern="0" dirty="0">
                <a:latin typeface="Calibri" pitchFamily="34" charset="0"/>
              </a:rPr>
              <a:t>lograr el crecimiento y el desarrollo </a:t>
            </a:r>
            <a:r>
              <a:rPr lang="es-ES" sz="2000" kern="0" dirty="0" smtClean="0">
                <a:latin typeface="Calibri" pitchFamily="34" charset="0"/>
              </a:rPr>
              <a:t>de </a:t>
            </a:r>
            <a:r>
              <a:rPr lang="es-ES" sz="2000" kern="0" dirty="0">
                <a:latin typeface="Calibri" pitchFamily="34" charset="0"/>
              </a:rPr>
              <a:t>la economía local y la mejora de su </a:t>
            </a:r>
            <a:r>
              <a:rPr lang="es-ES" sz="2000" kern="0" dirty="0" smtClean="0">
                <a:latin typeface="Calibri" pitchFamily="34" charset="0"/>
              </a:rPr>
              <a:t>gestión.</a:t>
            </a:r>
            <a:endParaRPr lang="es-ES" sz="2000" kern="0" dirty="0">
              <a:latin typeface="Calibri" pitchFamily="34" charset="0"/>
            </a:endParaRPr>
          </a:p>
        </p:txBody>
      </p:sp>
      <p:graphicFrame>
        <p:nvGraphicFramePr>
          <p:cNvPr id="8" name="8 Diagrama"/>
          <p:cNvGraphicFramePr/>
          <p:nvPr>
            <p:extLst>
              <p:ext uri="{D42A27DB-BD31-4B8C-83A1-F6EECF244321}">
                <p14:modId xmlns:p14="http://schemas.microsoft.com/office/powerpoint/2010/main" val="1046402536"/>
              </p:ext>
            </p:extLst>
          </p:nvPr>
        </p:nvGraphicFramePr>
        <p:xfrm>
          <a:off x="3419872" y="1958403"/>
          <a:ext cx="5981269" cy="4415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419706" y="3284984"/>
            <a:ext cx="3144182" cy="226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indent="-316531" algn="just">
              <a:defRPr/>
            </a:pPr>
            <a:r>
              <a:rPr lang="es-PE" sz="1477" dirty="0">
                <a:latin typeface="+mn-lt"/>
                <a:sym typeface="ＭＳ Ｐゴシック" pitchFamily="34" charset="-128"/>
              </a:rPr>
              <a:t>Transferencia condicionada de recursos </a:t>
            </a:r>
            <a:r>
              <a:rPr lang="es-PE" sz="1477" u="sng" dirty="0" smtClean="0">
                <a:latin typeface="+mn-lt"/>
                <a:sym typeface="ＭＳ Ｐゴシック" pitchFamily="34" charset="-128"/>
              </a:rPr>
              <a:t>adicionales</a:t>
            </a:r>
            <a:r>
              <a:rPr lang="es-PE" sz="1477" dirty="0" smtClean="0">
                <a:latin typeface="+mn-lt"/>
                <a:sym typeface="ＭＳ Ｐゴシック" pitchFamily="34" charset="-128"/>
              </a:rPr>
              <a:t> </a:t>
            </a:r>
            <a:r>
              <a:rPr lang="es-PE" sz="1477" dirty="0">
                <a:latin typeface="+mn-lt"/>
                <a:sym typeface="ＭＳ Ｐゴシック" pitchFamily="34" charset="-128"/>
              </a:rPr>
              <a:t>a </a:t>
            </a:r>
            <a:r>
              <a:rPr lang="es-PE" sz="1477" u="sng" dirty="0">
                <a:latin typeface="+mn-lt"/>
                <a:sym typeface="ＭＳ Ｐゴシック" pitchFamily="34" charset="-128"/>
              </a:rPr>
              <a:t>todos los GL</a:t>
            </a:r>
            <a:r>
              <a:rPr lang="es-PE" sz="1477" dirty="0">
                <a:latin typeface="+mn-lt"/>
                <a:sym typeface="ＭＳ Ｐゴシック" pitchFamily="34" charset="-128"/>
              </a:rPr>
              <a:t> por </a:t>
            </a:r>
            <a:r>
              <a:rPr lang="es-PE" sz="1477" dirty="0" smtClean="0">
                <a:latin typeface="+mn-lt"/>
                <a:sym typeface="ＭＳ Ｐゴシック" pitchFamily="34" charset="-128"/>
              </a:rPr>
              <a:t>logro </a:t>
            </a:r>
            <a:r>
              <a:rPr lang="es-PE" sz="1477" dirty="0">
                <a:latin typeface="+mn-lt"/>
                <a:sym typeface="ＭＳ Ｐゴシック" pitchFamily="34" charset="-128"/>
              </a:rPr>
              <a:t>de metas semestrales/anuales</a:t>
            </a:r>
            <a:r>
              <a:rPr lang="es-PE" sz="1477" dirty="0" smtClean="0">
                <a:latin typeface="+mn-lt"/>
                <a:sym typeface="ＭＳ Ｐゴシック" pitchFamily="34" charset="-128"/>
              </a:rPr>
              <a:t>. En 2014: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s-PE" sz="1477" dirty="0" smtClean="0">
                <a:latin typeface="+mn-lt"/>
              </a:rPr>
              <a:t>S</a:t>
            </a:r>
            <a:r>
              <a:rPr lang="es-PE" sz="1477" dirty="0">
                <a:latin typeface="+mn-lt"/>
              </a:rPr>
              <a:t>/. </a:t>
            </a:r>
            <a:r>
              <a:rPr lang="es-PE" sz="1477" dirty="0" smtClean="0">
                <a:latin typeface="+mn-lt"/>
              </a:rPr>
              <a:t>1 100 millones.</a:t>
            </a:r>
            <a:endParaRPr lang="es-PE" sz="1477" dirty="0"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s-PE" sz="1477" dirty="0" smtClean="0">
                <a:latin typeface="+mn-lt"/>
              </a:rPr>
              <a:t>54 </a:t>
            </a:r>
            <a:r>
              <a:rPr lang="es-PE" sz="1477" dirty="0">
                <a:latin typeface="+mn-lt"/>
              </a:rPr>
              <a:t>metas en 2014</a:t>
            </a:r>
            <a:endParaRPr lang="es-PE" sz="1477" dirty="0">
              <a:latin typeface="+mn-lt"/>
              <a:sym typeface="ＭＳ Ｐゴシック" pitchFamily="34" charset="-128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3638237" y="5428587"/>
            <a:ext cx="2373923" cy="138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52052" indent="-252052" algn="just">
              <a:defRPr/>
            </a:pPr>
            <a:r>
              <a:rPr lang="es-PE" sz="1108" dirty="0">
                <a:latin typeface="+mn-lt"/>
              </a:rPr>
              <a:t>Sector:</a:t>
            </a:r>
          </a:p>
          <a:p>
            <a:pPr marL="252052" indent="-252052" algn="just">
              <a:defRPr/>
            </a:pPr>
            <a:endParaRPr lang="es-PE" sz="1385" dirty="0">
              <a:solidFill>
                <a:schemeClr val="accent1">
                  <a:lumMod val="75000"/>
                </a:schemeClr>
              </a:solidFill>
            </a:endParaRPr>
          </a:p>
          <a:p>
            <a:pPr marL="252052" indent="-252052" algn="just">
              <a:defRPr/>
            </a:pPr>
            <a:endParaRPr lang="es-PE" sz="1385" dirty="0">
              <a:solidFill>
                <a:schemeClr val="accent1">
                  <a:lumMod val="75000"/>
                </a:schemeClr>
              </a:solidFill>
            </a:endParaRPr>
          </a:p>
          <a:p>
            <a:pPr marL="252052" indent="-252052" algn="just">
              <a:defRPr/>
            </a:pPr>
            <a:endParaRPr lang="es-ES" sz="1385" dirty="0">
              <a:latin typeface="Book Antiqua" pitchFamily="18" charset="0"/>
            </a:endParaRPr>
          </a:p>
        </p:txBody>
      </p:sp>
      <p:sp>
        <p:nvSpPr>
          <p:cNvPr id="12" name="10 Conector"/>
          <p:cNvSpPr>
            <a:spLocks noChangeArrowheads="1"/>
          </p:cNvSpPr>
          <p:nvPr/>
        </p:nvSpPr>
        <p:spPr bwMode="auto">
          <a:xfrm>
            <a:off x="3836063" y="5758299"/>
            <a:ext cx="131885" cy="131885"/>
          </a:xfrm>
          <a:prstGeom prst="flowChartConnector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E" altLang="es-ES" sz="1292">
              <a:latin typeface="Arial Narrow" panose="020B0606020202030204" pitchFamily="34" charset="0"/>
            </a:endParaRPr>
          </a:p>
        </p:txBody>
      </p:sp>
      <p:sp>
        <p:nvSpPr>
          <p:cNvPr id="13" name="11 Conector"/>
          <p:cNvSpPr>
            <a:spLocks noChangeArrowheads="1"/>
          </p:cNvSpPr>
          <p:nvPr/>
        </p:nvSpPr>
        <p:spPr bwMode="auto">
          <a:xfrm>
            <a:off x="3836063" y="5956126"/>
            <a:ext cx="131885" cy="131885"/>
          </a:xfrm>
          <a:prstGeom prst="flowChartConnector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E" altLang="es-ES" sz="1292">
              <a:latin typeface="Arial Narrow" panose="020B0606020202030204" pitchFamily="34" charset="0"/>
            </a:endParaRPr>
          </a:p>
        </p:txBody>
      </p:sp>
      <p:sp>
        <p:nvSpPr>
          <p:cNvPr id="14" name="12 Conector"/>
          <p:cNvSpPr/>
          <p:nvPr/>
        </p:nvSpPr>
        <p:spPr bwMode="auto">
          <a:xfrm>
            <a:off x="3836063" y="6153953"/>
            <a:ext cx="131885" cy="131885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PE" sz="1292" dirty="0" err="1"/>
          </a:p>
        </p:txBody>
      </p:sp>
      <p:sp>
        <p:nvSpPr>
          <p:cNvPr id="15" name="13 Conector"/>
          <p:cNvSpPr>
            <a:spLocks noChangeArrowheads="1"/>
          </p:cNvSpPr>
          <p:nvPr/>
        </p:nvSpPr>
        <p:spPr bwMode="auto">
          <a:xfrm>
            <a:off x="3836063" y="6351780"/>
            <a:ext cx="131885" cy="131885"/>
          </a:xfrm>
          <a:prstGeom prst="flowChartConnector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E" altLang="es-ES" sz="1292">
              <a:latin typeface="Arial Narrow" panose="020B0606020202030204" pitchFamily="34" charset="0"/>
            </a:endParaRPr>
          </a:p>
        </p:txBody>
      </p:sp>
      <p:sp>
        <p:nvSpPr>
          <p:cNvPr id="16" name="14 Conector"/>
          <p:cNvSpPr>
            <a:spLocks noChangeArrowheads="1"/>
          </p:cNvSpPr>
          <p:nvPr/>
        </p:nvSpPr>
        <p:spPr bwMode="auto">
          <a:xfrm>
            <a:off x="3836063" y="6549607"/>
            <a:ext cx="131885" cy="131885"/>
          </a:xfrm>
          <a:prstGeom prst="flowChartConnector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E" altLang="es-ES" sz="1292">
              <a:latin typeface="Arial Narrow" panose="020B0606020202030204" pitchFamily="34" charset="0"/>
            </a:endParaRPr>
          </a:p>
        </p:txBody>
      </p:sp>
      <p:sp>
        <p:nvSpPr>
          <p:cNvPr id="17" name="15 CuadroTexto"/>
          <p:cNvSpPr txBox="1"/>
          <p:nvPr/>
        </p:nvSpPr>
        <p:spPr bwMode="auto">
          <a:xfrm>
            <a:off x="4033890" y="5692357"/>
            <a:ext cx="1780442" cy="26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s-PE" sz="1108" dirty="0">
                <a:latin typeface="+mn-lt"/>
              </a:rPr>
              <a:t>Salud</a:t>
            </a:r>
          </a:p>
        </p:txBody>
      </p:sp>
      <p:sp>
        <p:nvSpPr>
          <p:cNvPr id="18" name="16 CuadroTexto"/>
          <p:cNvSpPr txBox="1"/>
          <p:nvPr/>
        </p:nvSpPr>
        <p:spPr bwMode="auto">
          <a:xfrm>
            <a:off x="4033890" y="5890184"/>
            <a:ext cx="1780442" cy="26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s-PE" sz="1108" dirty="0">
                <a:latin typeface="+mn-lt"/>
              </a:rPr>
              <a:t>Ambiente</a:t>
            </a:r>
          </a:p>
        </p:txBody>
      </p:sp>
      <p:sp>
        <p:nvSpPr>
          <p:cNvPr id="19" name="17 CuadroTexto"/>
          <p:cNvSpPr txBox="1"/>
          <p:nvPr/>
        </p:nvSpPr>
        <p:spPr bwMode="auto">
          <a:xfrm>
            <a:off x="4033890" y="6088010"/>
            <a:ext cx="1780442" cy="26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s-PE" sz="1108" dirty="0">
                <a:latin typeface="+mn-lt"/>
              </a:rPr>
              <a:t>Vivienda</a:t>
            </a:r>
          </a:p>
        </p:txBody>
      </p:sp>
      <p:sp>
        <p:nvSpPr>
          <p:cNvPr id="20" name="18 CuadroTexto"/>
          <p:cNvSpPr txBox="1"/>
          <p:nvPr/>
        </p:nvSpPr>
        <p:spPr bwMode="auto">
          <a:xfrm>
            <a:off x="4033890" y="6285838"/>
            <a:ext cx="1780442" cy="26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s-PE" sz="1108" dirty="0">
                <a:latin typeface="+mn-lt"/>
              </a:rPr>
              <a:t>Economía y Finanzas</a:t>
            </a:r>
          </a:p>
        </p:txBody>
      </p:sp>
      <p:sp>
        <p:nvSpPr>
          <p:cNvPr id="21" name="19 CuadroTexto"/>
          <p:cNvSpPr txBox="1"/>
          <p:nvPr/>
        </p:nvSpPr>
        <p:spPr bwMode="auto">
          <a:xfrm>
            <a:off x="4033890" y="6483664"/>
            <a:ext cx="1780442" cy="26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s-PE" sz="1108" dirty="0">
                <a:latin typeface="+mn-lt"/>
              </a:rPr>
              <a:t>Desarrollo e Inclusión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5" y="620688"/>
            <a:ext cx="4784480" cy="631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9" y="622154"/>
            <a:ext cx="4785946" cy="631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9" y="622154"/>
            <a:ext cx="4785946" cy="631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9" y="622154"/>
            <a:ext cx="4785946" cy="631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9" y="622154"/>
            <a:ext cx="4785946" cy="631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626326" y="694737"/>
            <a:ext cx="4593259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7925" lvl="8" algn="ctr" defTabSz="885114" eaLnBrk="0" fontAlgn="base" hangingPunct="0">
              <a:lnSpc>
                <a:spcPts val="2423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2000"/>
              <a:defRPr/>
            </a:pPr>
            <a:r>
              <a:rPr lang="es-PE" dirty="0">
                <a:latin typeface="Calibri" pitchFamily="34" charset="0"/>
              </a:rPr>
              <a:t>2. </a:t>
            </a:r>
            <a:r>
              <a:rPr lang="es-PE" u="sng" dirty="0">
                <a:latin typeface="Calibri" pitchFamily="34" charset="0"/>
              </a:rPr>
              <a:t>Clasificación de Municipalidades PI - 2014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262724"/>
              </p:ext>
            </p:extLst>
          </p:nvPr>
        </p:nvGraphicFramePr>
        <p:xfrm>
          <a:off x="5307623" y="1992289"/>
          <a:ext cx="3228243" cy="1239717"/>
        </p:xfrm>
        <a:graphic>
          <a:graphicData uri="http://schemas.openxmlformats.org/drawingml/2006/table">
            <a:tbl>
              <a:tblPr/>
              <a:tblGrid>
                <a:gridCol w="544848"/>
                <a:gridCol w="1684683"/>
                <a:gridCol w="998712"/>
              </a:tblGrid>
              <a:tr h="35169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Símbolo</a:t>
                      </a:r>
                    </a:p>
                  </a:txBody>
                  <a:tcPr marL="8794" marR="8794" marT="8792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Clasificación de Municipalidades </a:t>
                      </a:r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PI 2014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794" marR="8794" marT="879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Número de </a:t>
                      </a:r>
                      <a:br>
                        <a:rPr lang="es-PE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municipalidades</a:t>
                      </a:r>
                    </a:p>
                  </a:txBody>
                  <a:tcPr marL="8794" marR="8794" marT="879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60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794" marR="8794" marT="8792" marB="0" anchor="b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CPA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794" marR="8794" marT="879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8794" marR="8794" marT="8792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60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794" marR="8794" marT="8792" marB="0" anchor="b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9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CPB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794" marR="8794" marT="879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209</a:t>
                      </a:r>
                    </a:p>
                  </a:txBody>
                  <a:tcPr marL="8794" marR="8794" marT="8792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60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794" marR="8794" marT="8792" marB="0" anchor="b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8E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 CP, más de 500VVUU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794" marR="8794" marT="879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556</a:t>
                      </a:r>
                    </a:p>
                  </a:txBody>
                  <a:tcPr marL="8794" marR="8794" marT="8792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60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794" marR="8794" marT="8792" marB="0" anchor="b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</a:t>
                      </a:r>
                      <a:r>
                        <a:rPr lang="es-PE" sz="11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CP,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menos 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 500VVUU</a:t>
                      </a:r>
                    </a:p>
                  </a:txBody>
                  <a:tcPr marL="8794" marR="8794" marT="879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1037</a:t>
                      </a:r>
                    </a:p>
                  </a:txBody>
                  <a:tcPr marL="8794" marR="8794" marT="8792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605"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794" marR="8794" marT="8792" marB="0" anchor="b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8794" marR="8794" marT="879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1842</a:t>
                      </a:r>
                    </a:p>
                  </a:txBody>
                  <a:tcPr marL="8794" marR="8794" marT="8792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387503"/>
              </p:ext>
            </p:extLst>
          </p:nvPr>
        </p:nvGraphicFramePr>
        <p:xfrm>
          <a:off x="5030666" y="3824020"/>
          <a:ext cx="3811465" cy="1639769"/>
        </p:xfrm>
        <a:graphic>
          <a:graphicData uri="http://schemas.openxmlformats.org/drawingml/2006/table">
            <a:tbl>
              <a:tblPr/>
              <a:tblGrid>
                <a:gridCol w="816373"/>
                <a:gridCol w="730448"/>
                <a:gridCol w="826431"/>
                <a:gridCol w="1438213"/>
              </a:tblGrid>
              <a:tr h="2331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Departamento</a:t>
                      </a:r>
                    </a:p>
                  </a:txBody>
                  <a:tcPr marL="8793" marR="8793" marT="87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Provincia</a:t>
                      </a:r>
                    </a:p>
                  </a:txBody>
                  <a:tcPr marL="8793" marR="8793" marT="87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Distrito</a:t>
                      </a:r>
                    </a:p>
                  </a:txBody>
                  <a:tcPr marL="8793" marR="8793" marT="87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Clasificación municipal</a:t>
                      </a:r>
                    </a:p>
                  </a:txBody>
                  <a:tcPr marL="8793" marR="8793" marT="87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17582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AREQUIPA</a:t>
                      </a:r>
                    </a:p>
                  </a:txBody>
                  <a:tcPr marL="8793" marR="8793" marT="87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AREQUIPA</a:t>
                      </a:r>
                    </a:p>
                  </a:txBody>
                  <a:tcPr marL="8793" marR="8793" marT="87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AREQUIPA</a:t>
                      </a:r>
                    </a:p>
                  </a:txBody>
                  <a:tcPr marL="8793" marR="8793" marT="87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CPA</a:t>
                      </a:r>
                    </a:p>
                  </a:txBody>
                  <a:tcPr marL="8793" marR="8793" marT="87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582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LIMA</a:t>
                      </a:r>
                    </a:p>
                  </a:txBody>
                  <a:tcPr marL="8793" marR="8793" marT="87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LIMA</a:t>
                      </a:r>
                    </a:p>
                  </a:txBody>
                  <a:tcPr marL="8793" marR="8793" marT="87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MIRAFLORES</a:t>
                      </a:r>
                    </a:p>
                  </a:txBody>
                  <a:tcPr marL="8793" marR="8793" marT="87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CPA</a:t>
                      </a:r>
                    </a:p>
                  </a:txBody>
                  <a:tcPr marL="8793" marR="8793" marT="87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582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ANCASH</a:t>
                      </a:r>
                    </a:p>
                  </a:txBody>
                  <a:tcPr marL="8793" marR="8793" marT="87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HUARAZ</a:t>
                      </a:r>
                    </a:p>
                  </a:txBody>
                  <a:tcPr marL="8793" marR="8793" marT="87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HUARAZ</a:t>
                      </a:r>
                    </a:p>
                  </a:txBody>
                  <a:tcPr marL="8793" marR="8793" marT="87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CPB</a:t>
                      </a:r>
                    </a:p>
                  </a:txBody>
                  <a:tcPr marL="8793" marR="8793" marT="87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582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CUSCO</a:t>
                      </a:r>
                    </a:p>
                  </a:txBody>
                  <a:tcPr marL="8793" marR="8793" marT="87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CUSCO</a:t>
                      </a:r>
                    </a:p>
                  </a:txBody>
                  <a:tcPr marL="8793" marR="8793" marT="87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CUSCO</a:t>
                      </a:r>
                    </a:p>
                  </a:txBody>
                  <a:tcPr marL="8793" marR="8793" marT="87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CPB</a:t>
                      </a:r>
                    </a:p>
                  </a:txBody>
                  <a:tcPr marL="8793" marR="8793" marT="87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582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JUNIN</a:t>
                      </a:r>
                    </a:p>
                  </a:txBody>
                  <a:tcPr marL="8793" marR="8793" marT="87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SATIPO</a:t>
                      </a:r>
                    </a:p>
                  </a:txBody>
                  <a:tcPr marL="8793" marR="8793" marT="87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PANGOA</a:t>
                      </a:r>
                    </a:p>
                  </a:txBody>
                  <a:tcPr marL="8793" marR="8793" marT="87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No CP, más de 500 VVUU</a:t>
                      </a:r>
                    </a:p>
                  </a:txBody>
                  <a:tcPr marL="8793" marR="8793" marT="87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582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LORETO</a:t>
                      </a:r>
                    </a:p>
                  </a:txBody>
                  <a:tcPr marL="8793" marR="8793" marT="87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MAYNAS</a:t>
                      </a:r>
                    </a:p>
                  </a:txBody>
                  <a:tcPr marL="8793" marR="8793" marT="87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MAZAN</a:t>
                      </a:r>
                    </a:p>
                  </a:txBody>
                  <a:tcPr marL="8793" marR="8793" marT="87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No CP, más de 500 VVUU</a:t>
                      </a:r>
                    </a:p>
                  </a:txBody>
                  <a:tcPr marL="8793" marR="8793" marT="87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582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AMAZONAS</a:t>
                      </a:r>
                    </a:p>
                  </a:txBody>
                  <a:tcPr marL="8793" marR="8793" marT="87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BAGUA</a:t>
                      </a:r>
                    </a:p>
                  </a:txBody>
                  <a:tcPr marL="8793" marR="8793" marT="87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EL PARCO</a:t>
                      </a:r>
                    </a:p>
                  </a:txBody>
                  <a:tcPr marL="8793" marR="8793" marT="87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No CP, menos de 500 VVUU</a:t>
                      </a:r>
                    </a:p>
                  </a:txBody>
                  <a:tcPr marL="8793" marR="8793" marT="87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582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PUNO</a:t>
                      </a:r>
                    </a:p>
                  </a:txBody>
                  <a:tcPr marL="8793" marR="8793" marT="87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PUNO</a:t>
                      </a:r>
                    </a:p>
                  </a:txBody>
                  <a:tcPr marL="8793" marR="8793" marT="87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CHUCUITO</a:t>
                      </a:r>
                    </a:p>
                  </a:txBody>
                  <a:tcPr marL="8793" marR="8793" marT="87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No CP, menos de 500 VVUU</a:t>
                      </a:r>
                    </a:p>
                  </a:txBody>
                  <a:tcPr marL="8793" marR="8793" marT="87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4947139" y="3453277"/>
            <a:ext cx="2573215" cy="34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indent="-252052" algn="just">
              <a:defRPr/>
            </a:pPr>
            <a:r>
              <a:rPr lang="es-PE" sz="1108" dirty="0">
                <a:latin typeface="+mn-lt"/>
              </a:rPr>
              <a:t>Ejemplos de municipalidades:</a:t>
            </a:r>
          </a:p>
        </p:txBody>
      </p:sp>
    </p:spTree>
    <p:extLst>
      <p:ext uri="{BB962C8B-B14F-4D97-AF65-F5344CB8AC3E}">
        <p14:creationId xmlns:p14="http://schemas.microsoft.com/office/powerpoint/2010/main" val="257253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45173" y="517281"/>
            <a:ext cx="7425103" cy="785446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s-ES" sz="2400" b="1" dirty="0" smtClean="0"/>
              <a:t>Intervenciones </a:t>
            </a:r>
            <a:r>
              <a:rPr lang="es-ES" sz="2400" b="1" dirty="0"/>
              <a:t>en </a:t>
            </a:r>
            <a:r>
              <a:rPr lang="es-ES" sz="2400" b="1" dirty="0" smtClean="0"/>
              <a:t>infancia y adolescencia en </a:t>
            </a:r>
            <a:r>
              <a:rPr lang="es-ES" sz="2400" b="1" dirty="0"/>
              <a:t>el marco del PI</a:t>
            </a:r>
            <a:endParaRPr lang="es-PE" sz="2400" b="1" dirty="0"/>
          </a:p>
        </p:txBody>
      </p:sp>
      <p:sp>
        <p:nvSpPr>
          <p:cNvPr id="9" name="4 Rectángulo"/>
          <p:cNvSpPr/>
          <p:nvPr/>
        </p:nvSpPr>
        <p:spPr>
          <a:xfrm>
            <a:off x="945173" y="729984"/>
            <a:ext cx="72008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11 Rectángulo redondeado"/>
          <p:cNvSpPr/>
          <p:nvPr/>
        </p:nvSpPr>
        <p:spPr bwMode="auto">
          <a:xfrm>
            <a:off x="674118" y="1772816"/>
            <a:ext cx="3681858" cy="21570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PE" sz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Estrangelo Edessa" pitchFamily="66" charset="0"/>
            </a:endParaRPr>
          </a:p>
          <a:p>
            <a:pPr algn="ctr">
              <a:defRPr/>
            </a:pPr>
            <a:r>
              <a:rPr lang="es-PE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Estrangelo Edessa" pitchFamily="66" charset="0"/>
              </a:rPr>
              <a:t>22,187    &amp;    69,590</a:t>
            </a:r>
          </a:p>
          <a:p>
            <a:pPr algn="just">
              <a:defRPr/>
            </a:pPr>
            <a:r>
              <a:rPr lang="es-PE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         </a:t>
            </a:r>
            <a:r>
              <a:rPr lang="es-PE" sz="12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     </a:t>
            </a:r>
            <a:r>
              <a:rPr lang="es-PE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gestantes               </a:t>
            </a:r>
            <a:r>
              <a:rPr lang="es-PE" sz="12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      </a:t>
            </a:r>
            <a:r>
              <a:rPr lang="es-PE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niñas y niños </a:t>
            </a:r>
          </a:p>
          <a:p>
            <a:pPr algn="just">
              <a:defRPr/>
            </a:pPr>
            <a:r>
              <a:rPr lang="es-PE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                                           </a:t>
            </a:r>
            <a:r>
              <a:rPr lang="es-PE" sz="12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     </a:t>
            </a:r>
            <a:r>
              <a:rPr lang="es-PE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menores de 3 años</a:t>
            </a:r>
          </a:p>
          <a:p>
            <a:pPr algn="just">
              <a:defRPr/>
            </a:pPr>
            <a:endParaRPr lang="es-PE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es-PE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de municipalidades con 500 o más y con menos de 500VVUU han </a:t>
            </a:r>
            <a:r>
              <a:rPr lang="es-E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recibido </a:t>
            </a:r>
            <a:r>
              <a:rPr lang="es-E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atenciones en prácticas saludables</a:t>
            </a:r>
            <a:r>
              <a:rPr lang="es-E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para su adecuado crecimiento y desarrollo</a:t>
            </a:r>
            <a:r>
              <a:rPr lang="es-PE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en el 2013.</a:t>
            </a:r>
          </a:p>
        </p:txBody>
      </p:sp>
      <p:sp>
        <p:nvSpPr>
          <p:cNvPr id="11" name="12 Rectángulo redondeado"/>
          <p:cNvSpPr/>
          <p:nvPr/>
        </p:nvSpPr>
        <p:spPr bwMode="auto">
          <a:xfrm>
            <a:off x="681550" y="1268760"/>
            <a:ext cx="3530410" cy="50006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2700000">
              <a:srgbClr val="333399">
                <a:alpha val="50000"/>
              </a:srgbClr>
            </a:innerShdw>
          </a:effectLst>
        </p:spPr>
        <p:txBody>
          <a:bodyPr anchor="ctr"/>
          <a:lstStyle/>
          <a:p>
            <a:pPr algn="ctr">
              <a:defRPr/>
            </a:pPr>
            <a:endParaRPr lang="es-PE" sz="1600" dirty="0">
              <a:solidFill>
                <a:srgbClr val="0070C0"/>
              </a:solidFill>
              <a:latin typeface="+mn-lt"/>
              <a:cs typeface="Estrangelo Edessa" pitchFamily="66" charset="0"/>
            </a:endParaRPr>
          </a:p>
          <a:p>
            <a:pPr algn="ctr">
              <a:defRPr/>
            </a:pPr>
            <a:r>
              <a:rPr lang="es-PE" sz="1600" b="1" dirty="0">
                <a:latin typeface="+mn-lt"/>
                <a:cs typeface="Estrangelo Edessa" pitchFamily="66" charset="0"/>
              </a:rPr>
              <a:t>Reducción de </a:t>
            </a:r>
          </a:p>
          <a:p>
            <a:pPr algn="ctr">
              <a:defRPr/>
            </a:pPr>
            <a:r>
              <a:rPr lang="es-PE" sz="1600" b="1" dirty="0">
                <a:latin typeface="+mn-lt"/>
                <a:cs typeface="Estrangelo Edessa" pitchFamily="66" charset="0"/>
              </a:rPr>
              <a:t>la Desnutrición Crónica Infantil</a:t>
            </a:r>
          </a:p>
          <a:p>
            <a:pPr algn="ctr">
              <a:defRPr/>
            </a:pPr>
            <a:endParaRPr lang="es-PE" sz="1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10 Rectángulo redondeado"/>
          <p:cNvSpPr/>
          <p:nvPr/>
        </p:nvSpPr>
        <p:spPr bwMode="auto">
          <a:xfrm>
            <a:off x="4860032" y="1772816"/>
            <a:ext cx="3600400" cy="21456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Estrangelo Edessa" pitchFamily="66" charset="0"/>
              </a:rPr>
              <a:t>10,200 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escuelas</a:t>
            </a:r>
          </a:p>
          <a:p>
            <a:pPr algn="ctr">
              <a:defRPr/>
            </a:pPr>
            <a:endParaRPr lang="es-ES" sz="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Estrangelo Edessa" pitchFamily="66" charset="0"/>
            </a:endParaRPr>
          </a:p>
          <a:p>
            <a:pPr algn="ctr">
              <a:defRPr/>
            </a:pPr>
            <a:r>
              <a:rPr lang="es-E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tienen compromisos con municipalidades con 500 o más VVUU, para la </a:t>
            </a:r>
            <a:r>
              <a:rPr lang="es-E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mejora de la infraestructura y/o equipamiento para el servicio de alimentación</a:t>
            </a:r>
            <a:r>
              <a:rPr lang="es-PE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s-E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en el marco del Programa Nacional de Alimentación </a:t>
            </a:r>
            <a:r>
              <a:rPr lang="es-ES" sz="14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QaliWarma</a:t>
            </a:r>
            <a:r>
              <a:rPr lang="es-E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en el 2013.</a:t>
            </a:r>
            <a:r>
              <a:rPr lang="es-PE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        </a:t>
            </a:r>
          </a:p>
        </p:txBody>
      </p:sp>
      <p:sp>
        <p:nvSpPr>
          <p:cNvPr id="13" name="17 Rectángulo redondeado"/>
          <p:cNvSpPr/>
          <p:nvPr/>
        </p:nvSpPr>
        <p:spPr bwMode="auto">
          <a:xfrm>
            <a:off x="4860032" y="1268759"/>
            <a:ext cx="3600400" cy="5000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2700000">
              <a:srgbClr val="333399">
                <a:alpha val="50000"/>
              </a:srgbClr>
            </a:innerShdw>
          </a:effectLst>
        </p:spPr>
        <p:txBody>
          <a:bodyPr anchor="ctr"/>
          <a:lstStyle/>
          <a:p>
            <a:pPr algn="ctr">
              <a:defRPr/>
            </a:pPr>
            <a:endParaRPr lang="es-PE" sz="1600" b="1" dirty="0">
              <a:latin typeface="+mn-lt"/>
              <a:cs typeface="Estrangelo Edessa" pitchFamily="66" charset="0"/>
            </a:endParaRPr>
          </a:p>
          <a:p>
            <a:pPr algn="ctr">
              <a:defRPr/>
            </a:pPr>
            <a:r>
              <a:rPr lang="es-PE" sz="1600" b="1" dirty="0" smtClean="0">
                <a:latin typeface="+mn-lt"/>
                <a:cs typeface="Estrangelo Edessa" pitchFamily="66" charset="0"/>
              </a:rPr>
              <a:t>Alimentación escolar</a:t>
            </a:r>
            <a:endParaRPr lang="es-PE" sz="1600" b="1" dirty="0">
              <a:latin typeface="+mn-lt"/>
              <a:cs typeface="Estrangelo Edessa" pitchFamily="66" charset="0"/>
            </a:endParaRPr>
          </a:p>
          <a:p>
            <a:pPr algn="ctr">
              <a:defRPr/>
            </a:pPr>
            <a:endParaRPr lang="es-PE" sz="1600" b="1" dirty="0">
              <a:latin typeface="+mn-lt"/>
            </a:endParaRPr>
          </a:p>
        </p:txBody>
      </p:sp>
      <p:sp>
        <p:nvSpPr>
          <p:cNvPr id="14" name="11 Rectángulo redondeado"/>
          <p:cNvSpPr/>
          <p:nvPr/>
        </p:nvSpPr>
        <p:spPr bwMode="auto">
          <a:xfrm>
            <a:off x="746126" y="4581128"/>
            <a:ext cx="3681858" cy="2157037"/>
          </a:xfrm>
          <a:prstGeom prst="roundRect">
            <a:avLst>
              <a:gd name="adj" fmla="val 1252"/>
            </a:avLst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PE" sz="600" dirty="0">
              <a:latin typeface="+mn-lt"/>
              <a:cs typeface="Estrangelo Edessa" pitchFamily="66" charset="0"/>
            </a:endParaRPr>
          </a:p>
          <a:p>
            <a:pPr lvl="1" algn="ctr">
              <a:defRPr/>
            </a:pPr>
            <a:r>
              <a:rPr lang="es-ES" sz="2300" dirty="0">
                <a:latin typeface="+mn-lt"/>
              </a:rPr>
              <a:t>464,088</a:t>
            </a:r>
            <a:r>
              <a:rPr lang="es-ES" sz="1292" dirty="0">
                <a:latin typeface="+mn-lt"/>
              </a:rPr>
              <a:t> </a:t>
            </a:r>
            <a:endParaRPr lang="es-ES" sz="1292" dirty="0" smtClean="0">
              <a:latin typeface="+mn-lt"/>
            </a:endParaRPr>
          </a:p>
          <a:p>
            <a:pPr lvl="1" algn="ctr">
              <a:defRPr/>
            </a:pPr>
            <a:r>
              <a:rPr lang="es-ES" sz="1200" dirty="0" smtClean="0">
                <a:latin typeface="+mn-lt"/>
              </a:rPr>
              <a:t>niños </a:t>
            </a:r>
            <a:r>
              <a:rPr lang="es-ES" sz="1200" dirty="0">
                <a:latin typeface="+mn-lt"/>
              </a:rPr>
              <a:t>y </a:t>
            </a:r>
            <a:r>
              <a:rPr lang="es-ES" sz="1200" dirty="0" smtClean="0">
                <a:latin typeface="+mn-lt"/>
              </a:rPr>
              <a:t>niñas identificados</a:t>
            </a:r>
          </a:p>
          <a:p>
            <a:pPr lvl="1" algn="just">
              <a:defRPr/>
            </a:pPr>
            <a:endParaRPr lang="es-ES" sz="1292" dirty="0">
              <a:latin typeface="+mn-lt"/>
            </a:endParaRPr>
          </a:p>
          <a:p>
            <a:pPr lvl="1" algn="just">
              <a:defRPr/>
            </a:pPr>
            <a:r>
              <a:rPr lang="es-ES" sz="1292" dirty="0" smtClean="0">
                <a:latin typeface="+mn-lt"/>
              </a:rPr>
              <a:t>85</a:t>
            </a:r>
            <a:r>
              <a:rPr lang="es-ES" sz="1292" dirty="0">
                <a:latin typeface="+mn-lt"/>
              </a:rPr>
              <a:t>% </a:t>
            </a:r>
            <a:r>
              <a:rPr lang="es-ES" sz="1292" dirty="0" smtClean="0">
                <a:latin typeface="+mn-lt"/>
              </a:rPr>
              <a:t>municipalidades </a:t>
            </a:r>
            <a:r>
              <a:rPr lang="es-ES" sz="1292" dirty="0">
                <a:latin typeface="+mn-lt"/>
              </a:rPr>
              <a:t>(+500VVUU y -500VVUU) </a:t>
            </a:r>
            <a:r>
              <a:rPr lang="es-ES" sz="1292" dirty="0" smtClean="0">
                <a:latin typeface="+mn-lt"/>
              </a:rPr>
              <a:t>cumplieron meta </a:t>
            </a:r>
            <a:r>
              <a:rPr lang="es-ES" sz="1292" dirty="0">
                <a:latin typeface="+mn-lt"/>
              </a:rPr>
              <a:t>“</a:t>
            </a:r>
            <a:r>
              <a:rPr lang="es-ES" sz="1292" b="1" dirty="0">
                <a:latin typeface="+mn-lt"/>
              </a:rPr>
              <a:t>Padrón Nominal</a:t>
            </a:r>
            <a:r>
              <a:rPr lang="es-ES" sz="1292" dirty="0">
                <a:latin typeface="+mn-lt"/>
              </a:rPr>
              <a:t> distrital de niños y niñas menores de 6 años de edad homologado y actualizado</a:t>
            </a:r>
            <a:r>
              <a:rPr lang="es-ES" sz="1292" dirty="0" smtClean="0">
                <a:latin typeface="+mn-lt"/>
              </a:rPr>
              <a:t>”.</a:t>
            </a:r>
            <a:endParaRPr lang="es-ES" sz="1292" dirty="0">
              <a:latin typeface="+mn-lt"/>
            </a:endParaRPr>
          </a:p>
          <a:p>
            <a:pPr algn="ctr">
              <a:defRPr/>
            </a:pPr>
            <a:endParaRPr lang="es-PE" sz="1400" b="0" dirty="0">
              <a:latin typeface="+mn-lt"/>
            </a:endParaRPr>
          </a:p>
        </p:txBody>
      </p:sp>
      <p:sp>
        <p:nvSpPr>
          <p:cNvPr id="15" name="12 Rectángulo redondeado"/>
          <p:cNvSpPr/>
          <p:nvPr/>
        </p:nvSpPr>
        <p:spPr bwMode="auto">
          <a:xfrm>
            <a:off x="951296" y="4077072"/>
            <a:ext cx="3404680" cy="50006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2700000">
              <a:srgbClr val="333399">
                <a:alpha val="50000"/>
              </a:srgbClr>
            </a:innerShdw>
          </a:effectLst>
        </p:spPr>
        <p:txBody>
          <a:bodyPr anchor="ctr"/>
          <a:lstStyle/>
          <a:p>
            <a:pPr algn="ctr">
              <a:defRPr/>
            </a:pPr>
            <a:endParaRPr lang="es-PE" sz="1600" b="1" dirty="0">
              <a:latin typeface="+mn-lt"/>
              <a:cs typeface="Estrangelo Edessa" pitchFamily="66" charset="0"/>
            </a:endParaRPr>
          </a:p>
          <a:p>
            <a:pPr algn="ctr">
              <a:defRPr/>
            </a:pPr>
            <a:r>
              <a:rPr lang="es-PE" sz="1600" b="1" dirty="0" smtClean="0">
                <a:latin typeface="+mn-lt"/>
                <a:cs typeface="Estrangelo Edessa" pitchFamily="66" charset="0"/>
              </a:rPr>
              <a:t>Padrón nominal para mejora de gasto social</a:t>
            </a:r>
            <a:endParaRPr lang="es-PE" sz="1600" b="1" dirty="0">
              <a:latin typeface="+mn-lt"/>
              <a:cs typeface="Estrangelo Edessa" pitchFamily="66" charset="0"/>
            </a:endParaRPr>
          </a:p>
          <a:p>
            <a:pPr algn="ctr">
              <a:defRPr/>
            </a:pPr>
            <a:endParaRPr lang="es-PE" sz="1600" b="1" dirty="0">
              <a:latin typeface="+mn-lt"/>
            </a:endParaRPr>
          </a:p>
        </p:txBody>
      </p:sp>
      <p:sp>
        <p:nvSpPr>
          <p:cNvPr id="16" name="12 Rectángulo redondeado"/>
          <p:cNvSpPr/>
          <p:nvPr/>
        </p:nvSpPr>
        <p:spPr bwMode="auto">
          <a:xfrm>
            <a:off x="5004048" y="4005064"/>
            <a:ext cx="3404680" cy="50006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2700000">
              <a:srgbClr val="333399">
                <a:alpha val="50000"/>
              </a:srgbClr>
            </a:innerShdw>
          </a:effectLst>
        </p:spPr>
        <p:txBody>
          <a:bodyPr anchor="ctr"/>
          <a:lstStyle/>
          <a:p>
            <a:pPr algn="ctr">
              <a:defRPr/>
            </a:pPr>
            <a:r>
              <a:rPr lang="es-ES" sz="1600" b="1" dirty="0" smtClean="0">
                <a:latin typeface="+mn-lt"/>
                <a:cs typeface="Estrangelo Edessa" pitchFamily="66" charset="0"/>
              </a:rPr>
              <a:t>Registro </a:t>
            </a:r>
            <a:r>
              <a:rPr lang="es-ES" sz="1600" b="1" dirty="0">
                <a:latin typeface="+mn-lt"/>
                <a:cs typeface="Estrangelo Edessa" pitchFamily="66" charset="0"/>
              </a:rPr>
              <a:t>y Funcionamiento de DEMUNAS</a:t>
            </a:r>
            <a:endParaRPr lang="es-PE" sz="1600" b="1" dirty="0">
              <a:latin typeface="+mn-lt"/>
            </a:endParaRPr>
          </a:p>
        </p:txBody>
      </p:sp>
      <p:sp>
        <p:nvSpPr>
          <p:cNvPr id="17" name="11 Rectángulo redondeado"/>
          <p:cNvSpPr/>
          <p:nvPr/>
        </p:nvSpPr>
        <p:spPr bwMode="auto">
          <a:xfrm>
            <a:off x="4860032" y="4591771"/>
            <a:ext cx="3681858" cy="21570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PE" sz="600" dirty="0">
              <a:latin typeface="+mn-lt"/>
              <a:cs typeface="Estrangelo Edessa" pitchFamily="66" charset="0"/>
            </a:endParaRPr>
          </a:p>
          <a:p>
            <a:pPr lvl="1" algn="ctr">
              <a:defRPr/>
            </a:pPr>
            <a:r>
              <a:rPr lang="es-ES" sz="2300" dirty="0" smtClean="0">
                <a:latin typeface="+mn-lt"/>
              </a:rPr>
              <a:t>86% </a:t>
            </a:r>
          </a:p>
          <a:p>
            <a:pPr lvl="1" algn="ctr">
              <a:defRPr/>
            </a:pPr>
            <a:r>
              <a:rPr lang="es-ES" sz="1200" dirty="0" smtClean="0">
                <a:latin typeface="+mn-lt"/>
              </a:rPr>
              <a:t>municipalidades </a:t>
            </a:r>
            <a:r>
              <a:rPr lang="es-ES" sz="1200" dirty="0">
                <a:latin typeface="+mn-lt"/>
              </a:rPr>
              <a:t>(+500VVUU) </a:t>
            </a:r>
            <a:endParaRPr lang="es-ES" sz="1200" dirty="0" smtClean="0">
              <a:latin typeface="+mn-lt"/>
            </a:endParaRPr>
          </a:p>
          <a:p>
            <a:pPr lvl="1" algn="just">
              <a:defRPr/>
            </a:pPr>
            <a:endParaRPr lang="es-ES" sz="1292" dirty="0" smtClean="0">
              <a:latin typeface="+mn-lt"/>
            </a:endParaRPr>
          </a:p>
          <a:p>
            <a:pPr lvl="1" algn="just">
              <a:defRPr/>
            </a:pPr>
            <a:r>
              <a:rPr lang="es-ES" sz="1292" dirty="0" smtClean="0">
                <a:latin typeface="+mn-lt"/>
              </a:rPr>
              <a:t>cumplieron </a:t>
            </a:r>
            <a:r>
              <a:rPr lang="es-ES" sz="1292" dirty="0">
                <a:latin typeface="+mn-lt"/>
              </a:rPr>
              <a:t>la </a:t>
            </a:r>
            <a:r>
              <a:rPr lang="es-ES" sz="1292" dirty="0" smtClean="0">
                <a:latin typeface="+mn-lt"/>
              </a:rPr>
              <a:t>meta, </a:t>
            </a:r>
            <a:r>
              <a:rPr lang="es-ES" sz="1292" dirty="0">
                <a:latin typeface="+mn-lt"/>
              </a:rPr>
              <a:t>con lo cual se logro que las población de niños y adolescentes de estos municipios cuenten con </a:t>
            </a:r>
            <a:r>
              <a:rPr lang="es-ES" sz="1292" b="1" dirty="0">
                <a:latin typeface="+mn-lt"/>
              </a:rPr>
              <a:t>un sistema de protección en su localidad.</a:t>
            </a:r>
          </a:p>
          <a:p>
            <a:pPr lvl="1" algn="just">
              <a:defRPr/>
            </a:pPr>
            <a:endParaRPr lang="es-ES" sz="1292" dirty="0"/>
          </a:p>
          <a:p>
            <a:pPr algn="ctr">
              <a:defRPr/>
            </a:pPr>
            <a:endParaRPr lang="es-PE" sz="1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941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4708525" y="484188"/>
            <a:ext cx="1655763" cy="515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+mn-lt"/>
                <a:cs typeface="+mn-cs"/>
              </a:rPr>
              <a:t>Dirección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+mn-lt"/>
                <a:cs typeface="+mn-cs"/>
              </a:rPr>
              <a:t>General de Presupuesto Público</a:t>
            </a:r>
          </a:p>
        </p:txBody>
      </p:sp>
      <p:sp>
        <p:nvSpPr>
          <p:cNvPr id="17" name="16 Rectángulo"/>
          <p:cNvSpPr/>
          <p:nvPr/>
        </p:nvSpPr>
        <p:spPr>
          <a:xfrm flipH="1">
            <a:off x="857248" y="714375"/>
            <a:ext cx="114351" cy="6366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1747" name="1 Título"/>
          <p:cNvSpPr txBox="1">
            <a:spLocks/>
          </p:cNvSpPr>
          <p:nvPr/>
        </p:nvSpPr>
        <p:spPr bwMode="auto">
          <a:xfrm>
            <a:off x="1696169" y="714510"/>
            <a:ext cx="709627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73050" indent="-273050" algn="ctr">
              <a:spcBef>
                <a:spcPts val="575"/>
              </a:spcBef>
            </a:pPr>
            <a:endParaRPr lang="es-MX" sz="2800" b="1">
              <a:latin typeface="Calibri" pitchFamily="34" charset="0"/>
            </a:endParaRP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71438"/>
            <a:ext cx="576103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Rectángulo"/>
          <p:cNvSpPr/>
          <p:nvPr/>
        </p:nvSpPr>
        <p:spPr>
          <a:xfrm>
            <a:off x="1285875" y="142875"/>
            <a:ext cx="1500188" cy="541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Calibri" pitchFamily="34" charset="0"/>
              </a:rPr>
              <a:t>Ministerio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Calibri" pitchFamily="34" charset="0"/>
              </a:rPr>
              <a:t>de Economía y Finanzas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2857500" y="285750"/>
            <a:ext cx="1571625" cy="3762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 err="1">
                <a:solidFill>
                  <a:schemeClr val="bg1"/>
                </a:solidFill>
                <a:latin typeface="Calibri" pitchFamily="34" charset="0"/>
              </a:rPr>
              <a:t>Viceministerio</a:t>
            </a:r>
            <a:r>
              <a:rPr lang="es-ES" sz="1300" spc="-60" dirty="0">
                <a:solidFill>
                  <a:schemeClr val="bg1"/>
                </a:solidFill>
                <a:latin typeface="Calibri" pitchFamily="34" charset="0"/>
              </a:rPr>
              <a:t> de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Calibri" pitchFamily="34" charset="0"/>
              </a:rPr>
              <a:t>Hacienda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4416425" y="260350"/>
            <a:ext cx="1655763" cy="382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+mn-lt"/>
                <a:cs typeface="+mn-cs"/>
              </a:rPr>
              <a:t>Dirección General de Presupuesto Público</a:t>
            </a:r>
          </a:p>
        </p:txBody>
      </p:sp>
      <p:sp>
        <p:nvSpPr>
          <p:cNvPr id="18" name="Curved Up Arrow 4"/>
          <p:cNvSpPr/>
          <p:nvPr/>
        </p:nvSpPr>
        <p:spPr>
          <a:xfrm flipH="1">
            <a:off x="1979613" y="6067425"/>
            <a:ext cx="5545137" cy="647700"/>
          </a:xfrm>
          <a:prstGeom prst="curvedUpArrow">
            <a:avLst/>
          </a:prstGeom>
          <a:solidFill>
            <a:schemeClr val="accent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>
              <a:solidFill>
                <a:schemeClr val="tx1"/>
              </a:solidFill>
            </a:endParaRPr>
          </a:p>
        </p:txBody>
      </p:sp>
      <p:sp>
        <p:nvSpPr>
          <p:cNvPr id="31754" name="18 CuadroTexto"/>
          <p:cNvSpPr txBox="1">
            <a:spLocks noChangeArrowheads="1"/>
          </p:cNvSpPr>
          <p:nvPr/>
        </p:nvSpPr>
        <p:spPr bwMode="auto">
          <a:xfrm>
            <a:off x="3779838" y="6218238"/>
            <a:ext cx="1800225" cy="369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APRENDIZAJE</a:t>
            </a:r>
          </a:p>
        </p:txBody>
      </p:sp>
      <p:graphicFrame>
        <p:nvGraphicFramePr>
          <p:cNvPr id="22" name="21 Diagrama"/>
          <p:cNvGraphicFramePr/>
          <p:nvPr>
            <p:extLst>
              <p:ext uri="{D42A27DB-BD31-4B8C-83A1-F6EECF244321}">
                <p14:modId xmlns:p14="http://schemas.microsoft.com/office/powerpoint/2010/main" val="1592990937"/>
              </p:ext>
            </p:extLst>
          </p:nvPr>
        </p:nvGraphicFramePr>
        <p:xfrm>
          <a:off x="995859" y="4427715"/>
          <a:ext cx="7599248" cy="1936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253" y="2562659"/>
            <a:ext cx="1104622" cy="1586421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95841" y="2578505"/>
            <a:ext cx="1190222" cy="1586421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9" name="Rectángulo 18"/>
          <p:cNvSpPr/>
          <p:nvPr/>
        </p:nvSpPr>
        <p:spPr>
          <a:xfrm>
            <a:off x="-124803" y="1700808"/>
            <a:ext cx="1560653" cy="592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</a:rPr>
              <a:t>Guía para el diseño de los PP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403648" y="1772816"/>
            <a:ext cx="1612977" cy="592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</a:rPr>
              <a:t>Guía para la articulación territorial de los PP</a:t>
            </a:r>
            <a:endParaRPr lang="es-ES" sz="1400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22401" y="2509370"/>
            <a:ext cx="1442397" cy="163971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059832" y="1700808"/>
            <a:ext cx="16486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latin typeface="+mn-lt"/>
                <a:cs typeface="+mn-cs"/>
              </a:rPr>
              <a:t>Reportes  ejecución financiera y física y Reportes de desempeño</a:t>
            </a:r>
            <a:endParaRPr lang="es-ES" sz="1400" b="1" dirty="0">
              <a:latin typeface="+mn-lt"/>
              <a:cs typeface="+mn-cs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971598" y="500063"/>
            <a:ext cx="8017059" cy="10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_tradnl" altLang="zh-TW" sz="2400" b="1" dirty="0" smtClean="0"/>
              <a:t>Publicaciones de los instrumentos técnicos para mejorar la calidad de gasto</a:t>
            </a:r>
            <a:endParaRPr lang="es-PE" altLang="zh-TW" sz="2400" b="1" dirty="0" smtClean="0"/>
          </a:p>
        </p:txBody>
      </p:sp>
      <p:pic>
        <p:nvPicPr>
          <p:cNvPr id="27" name="Imagen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88711"/>
            <a:ext cx="1058186" cy="15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n 3" descr="image0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488711"/>
            <a:ext cx="1080120" cy="15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ángulo 28"/>
          <p:cNvSpPr/>
          <p:nvPr/>
        </p:nvSpPr>
        <p:spPr>
          <a:xfrm>
            <a:off x="6021065" y="1700808"/>
            <a:ext cx="18958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latin typeface="+mn-lt"/>
                <a:cs typeface="+mn-cs"/>
              </a:rPr>
              <a:t>Documento de difusión EDEP</a:t>
            </a:r>
            <a:endParaRPr lang="es-ES" sz="1400" b="1" dirty="0">
              <a:latin typeface="+mn-lt"/>
              <a:cs typeface="+mn-cs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7421340" y="1700808"/>
            <a:ext cx="18958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latin typeface="+mn-lt"/>
                <a:cs typeface="+mn-cs"/>
              </a:rPr>
              <a:t>Documento de difusión EI</a:t>
            </a:r>
            <a:endParaRPr lang="es-ES" sz="1400" b="1" dirty="0">
              <a:latin typeface="+mn-lt"/>
              <a:cs typeface="+mn-cs"/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14"/>
          <a:srcRect l="26479" t="13363" r="27682" b="13572"/>
          <a:stretch/>
        </p:blipFill>
        <p:spPr>
          <a:xfrm>
            <a:off x="4892674" y="2509370"/>
            <a:ext cx="1313576" cy="1571645"/>
          </a:xfrm>
          <a:prstGeom prst="rect">
            <a:avLst/>
          </a:prstGeom>
        </p:spPr>
      </p:pic>
      <p:sp>
        <p:nvSpPr>
          <p:cNvPr id="32" name="Rectángulo 31"/>
          <p:cNvSpPr/>
          <p:nvPr/>
        </p:nvSpPr>
        <p:spPr>
          <a:xfrm>
            <a:off x="4632160" y="1700808"/>
            <a:ext cx="18958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latin typeface="+mn-lt"/>
                <a:cs typeface="+mn-cs"/>
              </a:rPr>
              <a:t>Documento de difusión PI</a:t>
            </a:r>
            <a:endParaRPr lang="es-ES" sz="14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87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12 Imagen" descr="FONDO_MOD_2-01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857625" y="2571750"/>
            <a:ext cx="5286375" cy="15128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600" kern="1500" dirty="0" smtClean="0">
                <a:latin typeface="Impact" pitchFamily="34" charset="0"/>
              </a:rPr>
              <a:t>GRACIAS</a:t>
            </a:r>
            <a:endParaRPr lang="es-ES" sz="3600" kern="1500" dirty="0">
              <a:latin typeface="Impact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 flipH="1">
            <a:off x="3554413" y="2571750"/>
            <a:ext cx="46037" cy="15716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4" cstate="print"/>
          <a:srcRect r="27898"/>
          <a:stretch>
            <a:fillRect/>
          </a:stretch>
        </p:blipFill>
        <p:spPr bwMode="auto">
          <a:xfrm>
            <a:off x="539750" y="404813"/>
            <a:ext cx="45323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1643063" y="482600"/>
            <a:ext cx="1928812" cy="3746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</a:rPr>
              <a:t>Ministerio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</a:rPr>
              <a:t>de Economía y Finanzas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429000" y="500063"/>
            <a:ext cx="1785938" cy="3746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</a:rPr>
              <a:t>Dirección General de Presupuesto Público</a:t>
            </a:r>
          </a:p>
        </p:txBody>
      </p:sp>
    </p:spTree>
    <p:extLst>
      <p:ext uri="{BB962C8B-B14F-4D97-AF65-F5344CB8AC3E}">
        <p14:creationId xmlns:p14="http://schemas.microsoft.com/office/powerpoint/2010/main" val="89665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500063" y="1071563"/>
          <a:ext cx="8229600" cy="5122862"/>
        </p:xfrm>
        <a:graphic>
          <a:graphicData uri="http://schemas.openxmlformats.org/drawingml/2006/table">
            <a:tbl>
              <a:tblPr/>
              <a:tblGrid>
                <a:gridCol w="5076576"/>
                <a:gridCol w="1000412"/>
                <a:gridCol w="1076306"/>
                <a:gridCol w="1076306"/>
              </a:tblGrid>
              <a:tr h="3714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Indicador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LB 2010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2012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2016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21"/>
                    </a:solidFill>
                  </a:tcPr>
                </a:tc>
              </a:tr>
              <a:tr h="37149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Pobreza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31%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26%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18%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9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Pobreza extrema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10%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8%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9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Desnutrición crónica infantil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18%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16%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10%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9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Mortalidad neonatal (x 1,000 nacidos vivos)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9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Mortalidad infantil (x 1,000 nacidos vivos)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9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Cobertura educación inicial rural (3-5 años, escolarizada)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28%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34%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62%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819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Logros de aprendizaje suficientes en razonamiento lógico matemático en primaria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14%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19%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44%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819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Logros de aprendizaje suficientes comunicación integral en primaria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29%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33%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50%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9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Acceso de hogares rurales a electricidad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55%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65%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85%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9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Acceso de hogares rurales a agua potable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39%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51%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70%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9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Acceso de hogares rurales a servicios saneamiento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21%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37%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60%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9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Acceso a servicios de internet en zonas rurales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7%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14%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30%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3322" name="1 Título"/>
          <p:cNvSpPr>
            <a:spLocks noGrp="1"/>
          </p:cNvSpPr>
          <p:nvPr>
            <p:ph type="title"/>
          </p:nvPr>
        </p:nvSpPr>
        <p:spPr>
          <a:xfrm>
            <a:off x="500063" y="626393"/>
            <a:ext cx="8229600" cy="714375"/>
          </a:xfrm>
        </p:spPr>
        <p:txBody>
          <a:bodyPr anchor="t"/>
          <a:lstStyle/>
          <a:p>
            <a:r>
              <a:rPr lang="es-ES" sz="2800" b="1" smtClean="0">
                <a:solidFill>
                  <a:srgbClr val="1418AC"/>
                </a:solidFill>
                <a:latin typeface="Arial Black" pitchFamily="34" charset="0"/>
                <a:ea typeface="ＭＳ Ｐゴシック" pitchFamily="34" charset="-128"/>
                <a:cs typeface="Arial" charset="0"/>
              </a:rPr>
              <a:t>Resultados Esperados</a:t>
            </a:r>
          </a:p>
        </p:txBody>
      </p:sp>
    </p:spTree>
    <p:extLst>
      <p:ext uri="{BB962C8B-B14F-4D97-AF65-F5344CB8AC3E}">
        <p14:creationId xmlns:p14="http://schemas.microsoft.com/office/powerpoint/2010/main" val="41083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4 CuadroTexto"/>
          <p:cNvSpPr txBox="1">
            <a:spLocks noChangeArrowheads="1"/>
          </p:cNvSpPr>
          <p:nvPr/>
        </p:nvSpPr>
        <p:spPr bwMode="auto">
          <a:xfrm>
            <a:off x="571500" y="785813"/>
            <a:ext cx="84649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MX" sz="2800" b="1" dirty="0" smtClean="0">
                <a:latin typeface="+mj-lt"/>
                <a:ea typeface="+mj-ea"/>
                <a:cs typeface="+mj-cs"/>
              </a:rPr>
              <a:t>Oportunidades del Presupuesto por Resultados (</a:t>
            </a:r>
            <a:r>
              <a:rPr lang="es-MX" sz="2800" b="1" dirty="0" err="1" smtClean="0">
                <a:latin typeface="+mj-lt"/>
                <a:ea typeface="+mj-ea"/>
                <a:cs typeface="+mj-cs"/>
              </a:rPr>
              <a:t>PpR</a:t>
            </a:r>
            <a:r>
              <a:rPr lang="es-MX" sz="2800" b="1" dirty="0" smtClean="0">
                <a:latin typeface="+mj-lt"/>
                <a:ea typeface="+mj-ea"/>
                <a:cs typeface="+mj-cs"/>
              </a:rPr>
              <a:t>)</a:t>
            </a:r>
            <a:endParaRPr lang="es-ES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5059" name="5 CuadroTexto"/>
          <p:cNvSpPr txBox="1">
            <a:spLocks noChangeArrowheads="1"/>
          </p:cNvSpPr>
          <p:nvPr/>
        </p:nvSpPr>
        <p:spPr bwMode="auto">
          <a:xfrm>
            <a:off x="451644" y="1494413"/>
            <a:ext cx="829230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es-ES" sz="2200" dirty="0" smtClean="0">
                <a:latin typeface="+mn-lt"/>
                <a:ea typeface="ＭＳ Ｐゴシック"/>
                <a:cs typeface="ＭＳ Ｐゴシック"/>
              </a:rPr>
              <a:t>Vincular el </a:t>
            </a:r>
            <a:r>
              <a:rPr lang="es-ES" sz="2200" dirty="0">
                <a:latin typeface="+mn-lt"/>
                <a:ea typeface="ＭＳ Ｐゴシック"/>
                <a:cs typeface="ＭＳ Ｐゴシック"/>
              </a:rPr>
              <a:t>gasto </a:t>
            </a:r>
            <a:r>
              <a:rPr lang="es-ES" sz="2200" dirty="0" smtClean="0">
                <a:latin typeface="+mn-lt"/>
                <a:ea typeface="ＭＳ Ｐゴシック"/>
                <a:cs typeface="ＭＳ Ｐゴシック"/>
              </a:rPr>
              <a:t>con las prioridades </a:t>
            </a:r>
            <a:r>
              <a:rPr lang="es-ES" sz="2200" dirty="0">
                <a:latin typeface="+mn-lt"/>
                <a:ea typeface="ＭＳ Ｐゴシック"/>
                <a:cs typeface="ＭＳ Ｐゴシック"/>
              </a:rPr>
              <a:t>de </a:t>
            </a:r>
            <a:r>
              <a:rPr lang="es-ES" sz="2200" dirty="0" smtClean="0">
                <a:latin typeface="+mn-lt"/>
                <a:ea typeface="ＭＳ Ｐゴシック"/>
                <a:cs typeface="ＭＳ Ｐゴシック"/>
              </a:rPr>
              <a:t>política. Resultados finales sobre niñez </a:t>
            </a:r>
            <a:r>
              <a:rPr lang="es-ES" sz="2200" dirty="0">
                <a:latin typeface="+mn-lt"/>
                <a:ea typeface="ＭＳ Ｐゴシック"/>
                <a:cs typeface="ＭＳ Ｐゴシック"/>
              </a:rPr>
              <a:t>y </a:t>
            </a:r>
            <a:r>
              <a:rPr lang="es-ES" sz="2200" dirty="0" smtClean="0">
                <a:latin typeface="+mn-lt"/>
                <a:ea typeface="ＭＳ Ｐゴシック"/>
                <a:cs typeface="ＭＳ Ｐゴシック"/>
              </a:rPr>
              <a:t>adolescencia: “Reducción </a:t>
            </a:r>
            <a:r>
              <a:rPr lang="es-ES" sz="2200" dirty="0">
                <a:latin typeface="+mn-lt"/>
                <a:ea typeface="ＭＳ Ｐゴシック"/>
                <a:cs typeface="ＭＳ Ｐゴシック"/>
              </a:rPr>
              <a:t>de la desnutrición </a:t>
            </a:r>
            <a:r>
              <a:rPr lang="es-ES" sz="2200" dirty="0" smtClean="0">
                <a:latin typeface="+mn-lt"/>
                <a:ea typeface="ＭＳ Ｐゴシック"/>
                <a:cs typeface="ＭＳ Ｐゴシック"/>
              </a:rPr>
              <a:t>crónica”.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es-ES" sz="2200" dirty="0">
              <a:latin typeface="+mn-lt"/>
              <a:ea typeface="ＭＳ Ｐゴシック"/>
              <a:cs typeface="ＭＳ Ｐゴシック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es-ES" sz="2200" dirty="0" smtClean="0">
                <a:latin typeface="+mn-lt"/>
                <a:ea typeface="ＭＳ Ｐゴシック"/>
                <a:cs typeface="ＭＳ Ｐゴシック"/>
              </a:rPr>
              <a:t>Establecer resultados de las intervenciones públicas. Conjunto de productos buscan un resultado: </a:t>
            </a:r>
            <a:r>
              <a:rPr lang="es-ES" sz="2200" dirty="0" err="1">
                <a:latin typeface="+mn-lt"/>
                <a:ea typeface="ＭＳ Ｐゴシック"/>
                <a:cs typeface="ＭＳ Ｐゴシック"/>
              </a:rPr>
              <a:t>vacunas+CRED+Suplemento</a:t>
            </a:r>
            <a:r>
              <a:rPr lang="es-ES" sz="2200" dirty="0">
                <a:latin typeface="+mn-lt"/>
                <a:ea typeface="ＭＳ Ｐゴシック"/>
                <a:cs typeface="ＭＳ Ｐゴシック"/>
              </a:rPr>
              <a:t>+…= Reducción de la desnutrición crónica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es-ES" sz="2200" dirty="0">
              <a:latin typeface="+mn-lt"/>
              <a:ea typeface="ＭＳ Ｐゴシック"/>
              <a:cs typeface="ＭＳ Ｐゴシック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es-ES" sz="2200" dirty="0" smtClean="0">
                <a:latin typeface="+mn-lt"/>
                <a:ea typeface="ＭＳ Ｐゴシック"/>
                <a:cs typeface="ＭＳ Ｐゴシック"/>
              </a:rPr>
              <a:t>Evaluar para mejorar diseño o asignar presupuesto. Acompañamiento pedagógico: priorizar escuelas </a:t>
            </a:r>
            <a:r>
              <a:rPr lang="es-ES" sz="2200" dirty="0" err="1" smtClean="0">
                <a:latin typeface="+mn-lt"/>
                <a:ea typeface="ＭＳ Ｐゴシック"/>
                <a:cs typeface="ＭＳ Ｐゴシック"/>
              </a:rPr>
              <a:t>polidocentes</a:t>
            </a:r>
            <a:r>
              <a:rPr lang="es-ES" sz="2200" dirty="0" smtClean="0">
                <a:latin typeface="+mn-lt"/>
                <a:ea typeface="ＭＳ Ｐゴシック"/>
                <a:cs typeface="ＭＳ Ｐゴシック"/>
              </a:rPr>
              <a:t>.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es-ES" sz="2200" dirty="0">
              <a:latin typeface="+mn-lt"/>
              <a:ea typeface="ＭＳ Ｐゴシック"/>
              <a:cs typeface="ＭＳ Ｐゴシック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es-ES" sz="2200" dirty="0" smtClean="0">
                <a:latin typeface="+mn-lt"/>
                <a:ea typeface="ＭＳ Ｐゴシック"/>
                <a:cs typeface="ＭＳ Ｐゴシック"/>
              </a:rPr>
              <a:t>Generar información para seguimiento. Indicadores de resultados: Porcentaje de menores con DNI 0-3 y 4-17 años.</a:t>
            </a:r>
            <a:endParaRPr lang="es-ES" sz="2200" dirty="0"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6DF00-1771-4650-A4A1-DBDA946EB4C2}" type="slidenum">
              <a:rPr lang="es-ES" altLang="en-US" smtClean="0"/>
              <a:pPr>
                <a:defRPr/>
              </a:pPr>
              <a:t>5</a:t>
            </a:fld>
            <a:endParaRPr lang="es-ES" altLang="en-US"/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71438"/>
            <a:ext cx="576103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71438"/>
            <a:ext cx="576103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285875" y="142875"/>
            <a:ext cx="1500188" cy="541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Calibri" pitchFamily="34" charset="0"/>
              </a:rPr>
              <a:t>Ministerio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Calibri" pitchFamily="34" charset="0"/>
              </a:rPr>
              <a:t>de Economía y Finanzas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857500" y="285750"/>
            <a:ext cx="1571625" cy="3762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 err="1">
                <a:solidFill>
                  <a:schemeClr val="bg1"/>
                </a:solidFill>
                <a:latin typeface="Calibri" pitchFamily="34" charset="0"/>
              </a:rPr>
              <a:t>Viceministerio</a:t>
            </a:r>
            <a:r>
              <a:rPr lang="es-ES" sz="1300" spc="-60" dirty="0">
                <a:solidFill>
                  <a:schemeClr val="bg1"/>
                </a:solidFill>
                <a:latin typeface="Calibri" pitchFamily="34" charset="0"/>
              </a:rPr>
              <a:t> de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Calibri" pitchFamily="34" charset="0"/>
              </a:rPr>
              <a:t>Hacienda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416425" y="260350"/>
            <a:ext cx="1655763" cy="382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+mn-lt"/>
                <a:cs typeface="+mn-cs"/>
              </a:rPr>
              <a:t>Dirección General de Presupuesto Público</a:t>
            </a:r>
          </a:p>
        </p:txBody>
      </p:sp>
      <p:sp>
        <p:nvSpPr>
          <p:cNvPr id="10" name="9 Rectángulo"/>
          <p:cNvSpPr/>
          <p:nvPr/>
        </p:nvSpPr>
        <p:spPr>
          <a:xfrm flipH="1">
            <a:off x="500063" y="928688"/>
            <a:ext cx="73025" cy="2889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4708525" y="484188"/>
            <a:ext cx="1655763" cy="515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+mn-lt"/>
                <a:cs typeface="+mn-cs"/>
              </a:rPr>
              <a:t>Dirección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+mn-lt"/>
                <a:cs typeface="+mn-cs"/>
              </a:rPr>
              <a:t>General de Presupuesto Público</a:t>
            </a:r>
          </a:p>
        </p:txBody>
      </p:sp>
      <p:sp>
        <p:nvSpPr>
          <p:cNvPr id="17" name="16 Rectángulo"/>
          <p:cNvSpPr/>
          <p:nvPr/>
        </p:nvSpPr>
        <p:spPr>
          <a:xfrm flipH="1">
            <a:off x="785813" y="764704"/>
            <a:ext cx="73025" cy="2889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858838" y="686593"/>
            <a:ext cx="8177658" cy="438151"/>
          </a:xfrm>
          <a:prstGeom prst="rect">
            <a:avLst/>
          </a:prstGeom>
        </p:spPr>
        <p:txBody>
          <a:bodyPr anchor="ctr"/>
          <a:lstStyle/>
          <a:p>
            <a:pPr>
              <a:buFont typeface="Wingdings 2" pitchFamily="18" charset="2"/>
              <a:buNone/>
              <a:defRPr/>
            </a:pPr>
            <a:r>
              <a:rPr lang="es-MX" sz="2800" b="1" dirty="0" smtClean="0">
                <a:latin typeface="Calibri" pitchFamily="34" charset="0"/>
              </a:rPr>
              <a:t>Calidad del gasto en niñez y adolescencia</a:t>
            </a:r>
            <a:endParaRPr lang="es-PE" sz="2800" b="1" cap="all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71438"/>
            <a:ext cx="576103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Rectángulo"/>
          <p:cNvSpPr/>
          <p:nvPr/>
        </p:nvSpPr>
        <p:spPr>
          <a:xfrm>
            <a:off x="1285875" y="142875"/>
            <a:ext cx="1500188" cy="541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Calibri" pitchFamily="34" charset="0"/>
              </a:rPr>
              <a:t>Ministerio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Calibri" pitchFamily="34" charset="0"/>
              </a:rPr>
              <a:t>de Economía y Finanzas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2857500" y="285750"/>
            <a:ext cx="1571625" cy="3762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 err="1">
                <a:solidFill>
                  <a:schemeClr val="bg1"/>
                </a:solidFill>
                <a:latin typeface="Calibri" pitchFamily="34" charset="0"/>
              </a:rPr>
              <a:t>Viceministerio</a:t>
            </a:r>
            <a:r>
              <a:rPr lang="es-ES" sz="1300" spc="-60" dirty="0">
                <a:solidFill>
                  <a:schemeClr val="bg1"/>
                </a:solidFill>
                <a:latin typeface="Calibri" pitchFamily="34" charset="0"/>
              </a:rPr>
              <a:t> de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Calibri" pitchFamily="34" charset="0"/>
              </a:rPr>
              <a:t>Hacienda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4416425" y="260350"/>
            <a:ext cx="1655763" cy="382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+mn-lt"/>
                <a:cs typeface="+mn-cs"/>
              </a:rPr>
              <a:t>Dirección General de Presupuesto Público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67543" y="2184265"/>
            <a:ext cx="4240981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tx1"/>
                </a:solidFill>
              </a:rPr>
              <a:t>PIA 2014 en niñez y adolescencia: S/ 22 022 millones </a:t>
            </a:r>
            <a:endParaRPr lang="es-E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14" name="28 Diagrama"/>
          <p:cNvGraphicFramePr/>
          <p:nvPr>
            <p:extLst>
              <p:ext uri="{D42A27DB-BD31-4B8C-83A1-F6EECF244321}">
                <p14:modId xmlns:p14="http://schemas.microsoft.com/office/powerpoint/2010/main" val="3547208964"/>
              </p:ext>
            </p:extLst>
          </p:nvPr>
        </p:nvGraphicFramePr>
        <p:xfrm>
          <a:off x="3971115" y="2101651"/>
          <a:ext cx="4786346" cy="3675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5" name="Grupo 14"/>
          <p:cNvGrpSpPr/>
          <p:nvPr/>
        </p:nvGrpSpPr>
        <p:grpSpPr>
          <a:xfrm>
            <a:off x="1021910" y="3908470"/>
            <a:ext cx="2028117" cy="1752778"/>
            <a:chOff x="1460305" y="1861134"/>
            <a:chExt cx="2028117" cy="1752778"/>
          </a:xfrm>
        </p:grpSpPr>
        <p:sp>
          <p:nvSpPr>
            <p:cNvPr id="16" name="Elipse 15"/>
            <p:cNvSpPr/>
            <p:nvPr/>
          </p:nvSpPr>
          <p:spPr>
            <a:xfrm>
              <a:off x="1460305" y="1861134"/>
              <a:ext cx="2028117" cy="175277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Elipse 4"/>
            <p:cNvSpPr/>
            <p:nvPr/>
          </p:nvSpPr>
          <p:spPr>
            <a:xfrm>
              <a:off x="1757316" y="2117822"/>
              <a:ext cx="1434095" cy="1239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/>
                <a:t>APNOP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/>
                <a:t>(16%)</a:t>
              </a:r>
              <a:endParaRPr lang="es-ES" sz="1600" b="1" kern="1200" dirty="0"/>
            </a:p>
          </p:txBody>
        </p:sp>
      </p:grpSp>
      <p:sp>
        <p:nvSpPr>
          <p:cNvPr id="3" name="Flecha curvada hacia arriba 2"/>
          <p:cNvSpPr/>
          <p:nvPr/>
        </p:nvSpPr>
        <p:spPr>
          <a:xfrm>
            <a:off x="2786063" y="5661248"/>
            <a:ext cx="3082081" cy="5760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24 Flecha derecha"/>
          <p:cNvSpPr/>
          <p:nvPr/>
        </p:nvSpPr>
        <p:spPr>
          <a:xfrm rot="16200000">
            <a:off x="6149975" y="1791359"/>
            <a:ext cx="428625" cy="357187"/>
          </a:xfrm>
          <a:prstGeom prst="rightArrow">
            <a:avLst/>
          </a:prstGeom>
          <a:solidFill>
            <a:schemeClr val="accent3">
              <a:alpha val="46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endParaRPr lang="es-ES" dirty="0"/>
          </a:p>
        </p:txBody>
      </p:sp>
      <p:sp>
        <p:nvSpPr>
          <p:cNvPr id="24" name="30 Flecha derecha"/>
          <p:cNvSpPr/>
          <p:nvPr/>
        </p:nvSpPr>
        <p:spPr>
          <a:xfrm rot="16200000">
            <a:off x="7370298" y="2269710"/>
            <a:ext cx="1385328" cy="357187"/>
          </a:xfrm>
          <a:prstGeom prst="rightArrow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5868144" y="1223963"/>
            <a:ext cx="2952328" cy="531677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Otras intervenciones públicas</a:t>
            </a:r>
            <a:endParaRPr lang="es-E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7</a:t>
            </a:fld>
            <a:endParaRPr lang="es-ES" altLang="en-US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829768"/>
              </p:ext>
            </p:extLst>
          </p:nvPr>
        </p:nvGraphicFramePr>
        <p:xfrm>
          <a:off x="1335509" y="1561230"/>
          <a:ext cx="5468739" cy="4100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2 Subtítulo"/>
          <p:cNvSpPr txBox="1">
            <a:spLocks/>
          </p:cNvSpPr>
          <p:nvPr/>
        </p:nvSpPr>
        <p:spPr bwMode="auto">
          <a:xfrm>
            <a:off x="858838" y="620688"/>
            <a:ext cx="8177658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 2" pitchFamily="18" charset="2"/>
              <a:buNone/>
              <a:defRPr/>
            </a:pPr>
            <a:r>
              <a:rPr lang="es-MX" sz="2400" b="1" dirty="0">
                <a:latin typeface="Calibri" pitchFamily="34" charset="0"/>
              </a:rPr>
              <a:t>Programas Presupuestales (PP) y gasto en infancia y adolescencia</a:t>
            </a:r>
            <a:endParaRPr lang="es-PE" sz="2400" b="1" cap="all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5" name="16 Rectángulo"/>
          <p:cNvSpPr/>
          <p:nvPr/>
        </p:nvSpPr>
        <p:spPr>
          <a:xfrm flipH="1">
            <a:off x="755576" y="764704"/>
            <a:ext cx="103262" cy="5760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" name="Llamada rectangular 1"/>
          <p:cNvSpPr/>
          <p:nvPr/>
        </p:nvSpPr>
        <p:spPr>
          <a:xfrm>
            <a:off x="7524328" y="1564531"/>
            <a:ext cx="1368152" cy="986681"/>
          </a:xfrm>
          <a:prstGeom prst="wedgeRectCallout">
            <a:avLst>
              <a:gd name="adj1" fmla="val -148900"/>
              <a:gd name="adj2" fmla="val -30868"/>
            </a:avLst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34 PP relacionados con infancia y adolescencia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9" name="Llamada rectangular 8"/>
          <p:cNvSpPr/>
          <p:nvPr/>
        </p:nvSpPr>
        <p:spPr>
          <a:xfrm>
            <a:off x="2411760" y="5718414"/>
            <a:ext cx="3960440" cy="986681"/>
          </a:xfrm>
          <a:prstGeom prst="wedgeRectCallout">
            <a:avLst>
              <a:gd name="adj1" fmla="val -23120"/>
              <a:gd name="adj2" fmla="val -88439"/>
            </a:avLst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</a:rPr>
              <a:t>Entre 2012 y 2015, se incorporaron 22 PP cuya población objetivo o beneficiaria está referida a </a:t>
            </a:r>
            <a:r>
              <a:rPr lang="es-ES" sz="1400" dirty="0" smtClean="0">
                <a:solidFill>
                  <a:schemeClr val="tx1"/>
                </a:solidFill>
              </a:rPr>
              <a:t>infancia </a:t>
            </a:r>
            <a:r>
              <a:rPr lang="es-ES" sz="1400" dirty="0">
                <a:solidFill>
                  <a:schemeClr val="tx1"/>
                </a:solidFill>
              </a:rPr>
              <a:t>y adolescencia.</a:t>
            </a:r>
          </a:p>
        </p:txBody>
      </p:sp>
      <p:sp>
        <p:nvSpPr>
          <p:cNvPr id="11" name="Llamada rectangular 10"/>
          <p:cNvSpPr/>
          <p:nvPr/>
        </p:nvSpPr>
        <p:spPr>
          <a:xfrm>
            <a:off x="7524328" y="3068960"/>
            <a:ext cx="1368152" cy="1656184"/>
          </a:xfrm>
          <a:prstGeom prst="wedgeRectCallout">
            <a:avLst>
              <a:gd name="adj1" fmla="val -148899"/>
              <a:gd name="adj2" fmla="val -124881"/>
            </a:avLst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De </a:t>
            </a:r>
            <a:r>
              <a:rPr lang="es-ES" sz="1400" dirty="0">
                <a:solidFill>
                  <a:schemeClr val="tx1"/>
                </a:solidFill>
              </a:rPr>
              <a:t>56 PP con articulación </a:t>
            </a:r>
            <a:r>
              <a:rPr lang="es-ES" sz="1400" dirty="0" smtClean="0">
                <a:solidFill>
                  <a:schemeClr val="tx1"/>
                </a:solidFill>
              </a:rPr>
              <a:t>territorial, 26 </a:t>
            </a:r>
            <a:r>
              <a:rPr lang="es-ES" sz="1400" dirty="0">
                <a:solidFill>
                  <a:schemeClr val="tx1"/>
                </a:solidFill>
              </a:rPr>
              <a:t>PP tienen población en </a:t>
            </a:r>
            <a:r>
              <a:rPr lang="es-ES" sz="1400" dirty="0" smtClean="0">
                <a:solidFill>
                  <a:schemeClr val="tx1"/>
                </a:solidFill>
              </a:rPr>
              <a:t>infancia y </a:t>
            </a:r>
            <a:r>
              <a:rPr lang="es-ES" sz="1400" dirty="0">
                <a:solidFill>
                  <a:schemeClr val="tx1"/>
                </a:solidFill>
              </a:rPr>
              <a:t>adolescencia</a:t>
            </a:r>
            <a:r>
              <a:rPr lang="es-ES" sz="1400" dirty="0" smtClean="0">
                <a:solidFill>
                  <a:schemeClr val="tx1"/>
                </a:solidFill>
              </a:rPr>
              <a:t>.</a:t>
            </a:r>
            <a:endParaRPr lang="es-E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0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500063" y="692696"/>
            <a:ext cx="8229600" cy="582613"/>
          </a:xfrm>
        </p:spPr>
        <p:txBody>
          <a:bodyPr/>
          <a:lstStyle/>
          <a:p>
            <a:pPr algn="just"/>
            <a:r>
              <a:rPr lang="es-PE" sz="2400" b="1" dirty="0" smtClean="0"/>
              <a:t>Seguimiento de los Programas Presupuestales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848691"/>
          </a:xfrm>
        </p:spPr>
        <p:txBody>
          <a:bodyPr/>
          <a:lstStyle/>
          <a:p>
            <a:pPr marL="0" lvl="0" indent="0" algn="just">
              <a:buClr>
                <a:srgbClr val="FF0000"/>
              </a:buClr>
              <a:buNone/>
              <a:defRPr/>
            </a:pPr>
            <a:r>
              <a:rPr lang="es-PE" sz="2000" kern="0" dirty="0" smtClean="0">
                <a:latin typeface="Calibri" pitchFamily="34" charset="0"/>
              </a:rPr>
              <a:t> </a:t>
            </a:r>
            <a:r>
              <a:rPr lang="es-PE" sz="2000" i="1" kern="0" dirty="0" smtClean="0">
                <a:latin typeface="Calibri" pitchFamily="34" charset="0"/>
              </a:rPr>
              <a:t>Proceso </a:t>
            </a:r>
            <a:r>
              <a:rPr lang="es-PE" sz="2000" i="1" kern="0" dirty="0">
                <a:latin typeface="Calibri" pitchFamily="34" charset="0"/>
              </a:rPr>
              <a:t>continuo </a:t>
            </a:r>
            <a:r>
              <a:rPr lang="es-PE" sz="2000" kern="0" dirty="0">
                <a:latin typeface="Calibri" pitchFamily="34" charset="0"/>
              </a:rPr>
              <a:t>de recolección y análisis de información para </a:t>
            </a:r>
            <a:r>
              <a:rPr lang="es-PE" sz="2000" i="1" kern="0" dirty="0" smtClean="0">
                <a:latin typeface="Calibri" pitchFamily="34" charset="0"/>
              </a:rPr>
              <a:t>medir</a:t>
            </a:r>
            <a:r>
              <a:rPr lang="es-PE" sz="2000" kern="0" dirty="0" smtClean="0">
                <a:latin typeface="Calibri" pitchFamily="34" charset="0"/>
              </a:rPr>
              <a:t> ejecución de </a:t>
            </a:r>
            <a:r>
              <a:rPr lang="es-PE" sz="2000" kern="0" dirty="0">
                <a:latin typeface="Calibri" pitchFamily="34" charset="0"/>
              </a:rPr>
              <a:t>una intervención </a:t>
            </a:r>
            <a:r>
              <a:rPr lang="es-PE" sz="2000" kern="0" dirty="0" smtClean="0">
                <a:latin typeface="Calibri" pitchFamily="34" charset="0"/>
              </a:rPr>
              <a:t>pública y el grado de avance en sus </a:t>
            </a:r>
            <a:r>
              <a:rPr lang="es-PE" sz="2000" i="1" kern="0" dirty="0" smtClean="0">
                <a:latin typeface="Calibri" pitchFamily="34" charset="0"/>
              </a:rPr>
              <a:t>resultados</a:t>
            </a:r>
            <a:r>
              <a:rPr lang="es-PE" sz="2000" kern="0" dirty="0" smtClean="0">
                <a:latin typeface="Calibri" pitchFamily="34" charset="0"/>
              </a:rPr>
              <a:t>. </a:t>
            </a:r>
            <a:endParaRPr lang="es-MX" sz="2000" dirty="0">
              <a:latin typeface="Calibri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4CE6A-E6C9-4935-A81C-40987AEACC7F}" type="slidenum">
              <a:rPr lang="es-ES" altLang="en-US" smtClean="0"/>
              <a:pPr>
                <a:defRPr/>
              </a:pPr>
              <a:t>8</a:t>
            </a:fld>
            <a:endParaRPr lang="es-ES" altLang="en-US"/>
          </a:p>
        </p:txBody>
      </p:sp>
      <p:sp>
        <p:nvSpPr>
          <p:cNvPr id="5" name="4 Rectángulo"/>
          <p:cNvSpPr/>
          <p:nvPr/>
        </p:nvSpPr>
        <p:spPr>
          <a:xfrm flipH="1">
            <a:off x="428625" y="836712"/>
            <a:ext cx="73025" cy="2889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84138"/>
            <a:ext cx="576103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285875" y="142875"/>
            <a:ext cx="1500188" cy="541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Calibri" pitchFamily="34" charset="0"/>
              </a:rPr>
              <a:t>Ministerio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Calibri" pitchFamily="34" charset="0"/>
              </a:rPr>
              <a:t>de Economía y Finanzas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857500" y="285750"/>
            <a:ext cx="1571625" cy="3762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 err="1">
                <a:solidFill>
                  <a:schemeClr val="bg1"/>
                </a:solidFill>
                <a:latin typeface="Calibri" pitchFamily="34" charset="0"/>
              </a:rPr>
              <a:t>Viceministerio</a:t>
            </a:r>
            <a:r>
              <a:rPr lang="es-ES" sz="1300" spc="-60" dirty="0">
                <a:solidFill>
                  <a:schemeClr val="bg1"/>
                </a:solidFill>
                <a:latin typeface="Calibri" pitchFamily="34" charset="0"/>
              </a:rPr>
              <a:t> de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Calibri" pitchFamily="34" charset="0"/>
              </a:rPr>
              <a:t>Hacienda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416425" y="260350"/>
            <a:ext cx="1655763" cy="382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+mn-lt"/>
                <a:cs typeface="+mn-cs"/>
              </a:rPr>
              <a:t>Dirección General de Presupuesto Público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538465"/>
              </p:ext>
            </p:extLst>
          </p:nvPr>
        </p:nvGraphicFramePr>
        <p:xfrm>
          <a:off x="457200" y="2117452"/>
          <a:ext cx="8229600" cy="414528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4789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Características del seguimiento de PP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Financiera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Indicadores de Producción Física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Indicadores de Desempeño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1974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Contenido</a:t>
                      </a:r>
                    </a:p>
                  </a:txBody>
                  <a:tcPr marL="415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Avance en ejecución financiera acumulada a nivel de PP por pliegos, departamentos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Avance en la ejecución de la meta física anual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Evolución de indicadores por ámbitos de medición (nacional, urbano-rural, regiones naturales y departamentos)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9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Nivel</a:t>
                      </a:r>
                    </a:p>
                  </a:txBody>
                  <a:tcPr marL="415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Productos, Proyectos y Actividades de PP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Productos y Actividades de PP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Productos y Resultados de PP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46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Fuente</a:t>
                      </a:r>
                    </a:p>
                  </a:txBody>
                  <a:tcPr marL="415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SIAF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SIAF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Encuestas realizadas por el INEI y Registros administrativos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Frecuencia</a:t>
                      </a:r>
                    </a:p>
                  </a:txBody>
                  <a:tcPr marL="415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Mensual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Semestral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Anual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46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Medio de presentación (usuario)</a:t>
                      </a:r>
                    </a:p>
                  </a:txBody>
                  <a:tcPr marL="415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Reporte en web (público 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Reporte impreso (Congreso, Contraloría) y en web (público)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Reporte en web y aplicativo "RESULTA" (público)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51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4708525" y="484188"/>
            <a:ext cx="1655763" cy="515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+mn-lt"/>
                <a:cs typeface="+mn-cs"/>
              </a:rPr>
              <a:t>Dirección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+mn-lt"/>
                <a:cs typeface="+mn-cs"/>
              </a:rPr>
              <a:t>General de Presupuesto Público</a:t>
            </a:r>
          </a:p>
        </p:txBody>
      </p:sp>
      <p:sp>
        <p:nvSpPr>
          <p:cNvPr id="17" name="16 Rectángulo"/>
          <p:cNvSpPr/>
          <p:nvPr/>
        </p:nvSpPr>
        <p:spPr>
          <a:xfrm flipH="1">
            <a:off x="857246" y="946288"/>
            <a:ext cx="73028" cy="2662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1747" name="1 Título"/>
          <p:cNvSpPr txBox="1">
            <a:spLocks/>
          </p:cNvSpPr>
          <p:nvPr/>
        </p:nvSpPr>
        <p:spPr bwMode="auto">
          <a:xfrm>
            <a:off x="1115616" y="714375"/>
            <a:ext cx="752832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73050" indent="-273050" algn="ctr">
              <a:spcBef>
                <a:spcPts val="575"/>
              </a:spcBef>
            </a:pPr>
            <a:endParaRPr lang="es-MX" sz="2800" b="1">
              <a:latin typeface="Calibri" pitchFamily="34" charset="0"/>
            </a:endParaRP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71438"/>
            <a:ext cx="576103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Rectángulo"/>
          <p:cNvSpPr/>
          <p:nvPr/>
        </p:nvSpPr>
        <p:spPr>
          <a:xfrm>
            <a:off x="1285875" y="142875"/>
            <a:ext cx="1500188" cy="541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Calibri" pitchFamily="34" charset="0"/>
              </a:rPr>
              <a:t>Ministerio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Calibri" pitchFamily="34" charset="0"/>
              </a:rPr>
              <a:t>de Economía y Finanzas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2857500" y="285750"/>
            <a:ext cx="1571625" cy="3762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 err="1">
                <a:solidFill>
                  <a:schemeClr val="bg1"/>
                </a:solidFill>
                <a:latin typeface="Calibri" pitchFamily="34" charset="0"/>
              </a:rPr>
              <a:t>Viceministerio</a:t>
            </a:r>
            <a:r>
              <a:rPr lang="es-ES" sz="1300" spc="-60" dirty="0">
                <a:solidFill>
                  <a:schemeClr val="bg1"/>
                </a:solidFill>
                <a:latin typeface="Calibri" pitchFamily="34" charset="0"/>
              </a:rPr>
              <a:t> de 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Calibri" pitchFamily="34" charset="0"/>
              </a:rPr>
              <a:t>Hacienda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4416425" y="260350"/>
            <a:ext cx="1655763" cy="382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+mn-lt"/>
                <a:cs typeface="+mn-cs"/>
              </a:rPr>
              <a:t>Dirección General de Presupuesto Público</a:t>
            </a:r>
          </a:p>
        </p:txBody>
      </p:sp>
      <p:sp>
        <p:nvSpPr>
          <p:cNvPr id="31756" name="1 Título"/>
          <p:cNvSpPr txBox="1">
            <a:spLocks/>
          </p:cNvSpPr>
          <p:nvPr/>
        </p:nvSpPr>
        <p:spPr bwMode="auto">
          <a:xfrm>
            <a:off x="857249" y="840135"/>
            <a:ext cx="828675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73050" indent="-273050">
              <a:spcBef>
                <a:spcPts val="575"/>
              </a:spcBef>
            </a:pPr>
            <a:r>
              <a:rPr lang="es-ES" sz="2600" b="1" dirty="0" smtClean="0">
                <a:latin typeface="Calibri" pitchFamily="34" charset="0"/>
              </a:rPr>
              <a:t>Seguimiento de los PP con gasto en infancia y adolescencia </a:t>
            </a:r>
            <a:endParaRPr lang="es-MX" sz="2600" b="1" dirty="0">
              <a:latin typeface="Century Gothic" pitchFamily="34" charset="0"/>
            </a:endParaRPr>
          </a:p>
        </p:txBody>
      </p:sp>
      <p:sp>
        <p:nvSpPr>
          <p:cNvPr id="2" name="Pentágono 1"/>
          <p:cNvSpPr/>
          <p:nvPr/>
        </p:nvSpPr>
        <p:spPr>
          <a:xfrm>
            <a:off x="930275" y="1584810"/>
            <a:ext cx="3281685" cy="942091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Ejecución financiera y de producción física de PP en infancia y adolescencia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6" name="Cheurón 15"/>
          <p:cNvSpPr/>
          <p:nvPr/>
        </p:nvSpPr>
        <p:spPr>
          <a:xfrm>
            <a:off x="5364088" y="1571625"/>
            <a:ext cx="3279850" cy="955276"/>
          </a:xfrm>
          <a:prstGeom prst="chevron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34 PP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9" name="Pentágono 18"/>
          <p:cNvSpPr/>
          <p:nvPr/>
        </p:nvSpPr>
        <p:spPr>
          <a:xfrm>
            <a:off x="930275" y="2899167"/>
            <a:ext cx="3281685" cy="90470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</a:rPr>
              <a:t>PP con población en </a:t>
            </a:r>
            <a:r>
              <a:rPr lang="es-ES" dirty="0" smtClean="0">
                <a:solidFill>
                  <a:schemeClr val="tx1"/>
                </a:solidFill>
              </a:rPr>
              <a:t>infancia </a:t>
            </a:r>
            <a:r>
              <a:rPr lang="es-ES" dirty="0">
                <a:solidFill>
                  <a:schemeClr val="tx1"/>
                </a:solidFill>
              </a:rPr>
              <a:t>y adolescencia con indicadores de desempeño medidos </a:t>
            </a:r>
          </a:p>
        </p:txBody>
      </p:sp>
      <p:sp>
        <p:nvSpPr>
          <p:cNvPr id="24" name="Cheurón 23"/>
          <p:cNvSpPr/>
          <p:nvPr/>
        </p:nvSpPr>
        <p:spPr>
          <a:xfrm>
            <a:off x="5330196" y="2898811"/>
            <a:ext cx="3279850" cy="905062"/>
          </a:xfrm>
          <a:prstGeom prst="chevron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23 PP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5" name="Pentágono 24"/>
          <p:cNvSpPr/>
          <p:nvPr/>
        </p:nvSpPr>
        <p:spPr>
          <a:xfrm>
            <a:off x="930275" y="4199712"/>
            <a:ext cx="3281685" cy="885472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</a:rPr>
              <a:t>Indicadores de desempeño </a:t>
            </a:r>
            <a:r>
              <a:rPr lang="es-ES" dirty="0" smtClean="0">
                <a:solidFill>
                  <a:schemeClr val="tx1"/>
                </a:solidFill>
              </a:rPr>
              <a:t>de PP que miden atributos en infancia y adolescencia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6" name="Cheurón 25"/>
          <p:cNvSpPr/>
          <p:nvPr/>
        </p:nvSpPr>
        <p:spPr>
          <a:xfrm>
            <a:off x="5364089" y="4170004"/>
            <a:ext cx="3232526" cy="915180"/>
          </a:xfrm>
          <a:prstGeom prst="chevron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82 indicadores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7" name="Pentágono 26"/>
          <p:cNvSpPr/>
          <p:nvPr/>
        </p:nvSpPr>
        <p:spPr>
          <a:xfrm>
            <a:off x="930275" y="5481022"/>
            <a:ext cx="3281685" cy="1044321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/>
                </a:solidFill>
              </a:rPr>
              <a:t>Encuestas que recogen información sobre infancia y adolescencia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8" name="Cheurón 27"/>
          <p:cNvSpPr/>
          <p:nvPr/>
        </p:nvSpPr>
        <p:spPr>
          <a:xfrm>
            <a:off x="5347142" y="5446976"/>
            <a:ext cx="3232526" cy="1078368"/>
          </a:xfrm>
          <a:prstGeom prst="chevron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700" dirty="0" smtClean="0">
                <a:solidFill>
                  <a:schemeClr val="tx1"/>
                </a:solidFill>
              </a:rPr>
              <a:t>ENESA, ENDES, ENEDU, ENAHO, ENAPRES, ECE, ENARES</a:t>
            </a:r>
            <a:endParaRPr lang="es-ES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9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3089</TotalTime>
  <Words>3163</Words>
  <Application>Microsoft Office PowerPoint</Application>
  <PresentationFormat>Presentación en pantalla (4:3)</PresentationFormat>
  <Paragraphs>625</Paragraphs>
  <Slides>34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Herramientas del Presupuesto por Resultados para mejorar la calidad del gasto  </vt:lpstr>
      <vt:lpstr>Misión del PpR: mejorar calidad del gasto</vt:lpstr>
      <vt:lpstr>Presentación de PowerPoint</vt:lpstr>
      <vt:lpstr>Resultados Esperados</vt:lpstr>
      <vt:lpstr>Presentación de PowerPoint</vt:lpstr>
      <vt:lpstr>Presentación de PowerPoint</vt:lpstr>
      <vt:lpstr>Presentación de PowerPoint</vt:lpstr>
      <vt:lpstr>Seguimiento de los Programas Presupuestales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Evaluaciones Independientes</vt:lpstr>
      <vt:lpstr>Evaluaciones Independientes y gasto en infancia y adolescencia</vt:lpstr>
      <vt:lpstr>La Articulacion Territorial   1</vt:lpstr>
      <vt:lpstr>Etapas en el proceso presupuestario / Articulación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Articulacion Territorial   2</vt:lpstr>
      <vt:lpstr>Plan de Incentivos a la Mejora de la Gestión y Modernización Municipal (PI)</vt:lpstr>
      <vt:lpstr>Presentación de PowerPoint</vt:lpstr>
      <vt:lpstr>Intervenciones en infancia y adolescencia en el marco del PI</vt:lpstr>
      <vt:lpstr>Presentación de PowerPoint</vt:lpstr>
      <vt:lpstr>GRACIAS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JCASTILLO</dc:creator>
  <cp:lastModifiedBy>COREi5</cp:lastModifiedBy>
  <cp:revision>290</cp:revision>
  <dcterms:created xsi:type="dcterms:W3CDTF">2012-03-23T18:15:33Z</dcterms:created>
  <dcterms:modified xsi:type="dcterms:W3CDTF">2014-09-30T23:47:18Z</dcterms:modified>
</cp:coreProperties>
</file>